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</p:sldMasterIdLst>
  <p:notesMasterIdLst>
    <p:notesMasterId r:id="rId29"/>
  </p:notesMasterIdLst>
  <p:handoutMasterIdLst>
    <p:handoutMasterId r:id="rId30"/>
  </p:handoutMasterIdLst>
  <p:sldIdLst>
    <p:sldId id="256" r:id="rId3"/>
    <p:sldId id="267" r:id="rId4"/>
    <p:sldId id="257" r:id="rId5"/>
    <p:sldId id="258" r:id="rId6"/>
    <p:sldId id="266" r:id="rId7"/>
    <p:sldId id="269" r:id="rId8"/>
    <p:sldId id="265" r:id="rId9"/>
    <p:sldId id="270" r:id="rId10"/>
    <p:sldId id="268" r:id="rId11"/>
    <p:sldId id="279" r:id="rId12"/>
    <p:sldId id="272" r:id="rId13"/>
    <p:sldId id="274" r:id="rId14"/>
    <p:sldId id="259" r:id="rId15"/>
    <p:sldId id="277" r:id="rId16"/>
    <p:sldId id="287" r:id="rId17"/>
    <p:sldId id="282" r:id="rId18"/>
    <p:sldId id="283" r:id="rId19"/>
    <p:sldId id="275" r:id="rId20"/>
    <p:sldId id="273" r:id="rId21"/>
    <p:sldId id="278" r:id="rId22"/>
    <p:sldId id="286" r:id="rId23"/>
    <p:sldId id="280" r:id="rId24"/>
    <p:sldId id="281" r:id="rId25"/>
    <p:sldId id="288" r:id="rId26"/>
    <p:sldId id="290" r:id="rId27"/>
    <p:sldId id="28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15"/>
    <p:restoredTop sz="95666"/>
  </p:normalViewPr>
  <p:slideViewPr>
    <p:cSldViewPr snapToGrid="0" snapToObjects="1">
      <p:cViewPr varScale="1">
        <p:scale>
          <a:sx n="108" d="100"/>
          <a:sy n="108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27" d="100"/>
          <a:sy n="127" d="100"/>
        </p:scale>
        <p:origin x="495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69485552461066E-2"/>
          <c:y val="1.6681932873953833E-2"/>
          <c:w val="0.72994633722470559"/>
          <c:h val="0.8698677977340699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ATTEND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EBC3-C747-9489-124269FA56F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1970</c:v>
                </c:pt>
                <c:pt idx="1">
                  <c:v>2024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0.7</c:v>
                </c:pt>
                <c:pt idx="1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C3-C747-9489-124269FA56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 NOT ATTEND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1970</c:v>
                </c:pt>
                <c:pt idx="1">
                  <c:v>2024</c:v>
                </c:pt>
              </c:numCache>
            </c:numRef>
          </c:cat>
          <c:val>
            <c:numRef>
              <c:f>Sheet1!$C$2:$C$3</c:f>
              <c:numCache>
                <c:formatCode>0%</c:formatCode>
                <c:ptCount val="2"/>
                <c:pt idx="0">
                  <c:v>0.3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C3-C747-9489-124269FA5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42636288"/>
        <c:axId val="1829366223"/>
        <c:axId val="0"/>
      </c:bar3DChart>
      <c:catAx>
        <c:axId val="94263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9366223"/>
        <c:crosses val="autoZero"/>
        <c:auto val="1"/>
        <c:lblAlgn val="ctr"/>
        <c:lblOffset val="100"/>
        <c:noMultiLvlLbl val="0"/>
      </c:catAx>
      <c:valAx>
        <c:axId val="1829366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263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36307667917349"/>
          <c:y val="0.26997810788313847"/>
          <c:w val="0.24965782381229187"/>
          <c:h val="0.354330553039088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bg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630997806782518E-3"/>
          <c:y val="9.2431946006749158E-2"/>
          <c:w val="0.65389130604522083"/>
          <c:h val="0.907568053993250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EVANGELICALS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C50-6545-95F7-6640AF3204A1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2C50-6545-95F7-6640AF3204A1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C50-6545-95F7-6640AF3204A1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2C50-6545-95F7-6640AF3204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Mainline</c:v>
                </c:pt>
                <c:pt idx="1">
                  <c:v>Roman Cathilic</c:v>
                </c:pt>
                <c:pt idx="2">
                  <c:v>Evangelical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0.33</c:v>
                </c:pt>
                <c:pt idx="1">
                  <c:v>0.33</c:v>
                </c:pt>
                <c:pt idx="2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50-6545-95F7-6640AF320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437660222513828"/>
          <c:y val="0.11426990962320095"/>
          <c:w val="0.33524212210342619"/>
          <c:h val="0.724684557287481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bg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1212151296911428E-2"/>
          <c:w val="0.76410480182210971"/>
          <c:h val="0.9441946362245361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Evangelicals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A28-2147-B2EB-742B8E749F19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5A28-2147-B2EB-742B8E749F19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5A28-2147-B2EB-742B8E749F19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A28-2147-B2EB-742B8E749F19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5A28-2147-B2EB-742B8E749F1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A28-2147-B2EB-742B8E749F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Cultural Christians</c:v>
                </c:pt>
                <c:pt idx="1">
                  <c:v>Mainstream</c:v>
                </c:pt>
                <c:pt idx="2">
                  <c:v>Exvangelicals</c:v>
                </c:pt>
                <c:pt idx="3">
                  <c:v>BIPOC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0.52</c:v>
                </c:pt>
                <c:pt idx="1">
                  <c:v>0.17</c:v>
                </c:pt>
                <c:pt idx="2">
                  <c:v>0.17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8-2147-B2EB-742B8E749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104267609494694"/>
          <c:y val="6.0982321317928793E-2"/>
          <c:w val="0.32798129260688053"/>
          <c:h val="0.805673105605678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bg1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F18-7C4E-A423-8A3041CBF707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18-7C4E-A423-8A3041CBF70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18-7C4E-A423-8A3041CBF70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18-7C4E-A423-8A3041CBF707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6F6-004D-876E-94D92E55E471}"/>
              </c:ext>
            </c:extLst>
          </c:dPt>
          <c:cat>
            <c:strRef>
              <c:f>Sheet1!$A$2:$A$6</c:f>
              <c:strCache>
                <c:ptCount val="5"/>
                <c:pt idx="0">
                  <c:v>I was Not Loved /Did Not Fit</c:v>
                </c:pt>
                <c:pt idx="1">
                  <c:v>Moved to a New Community</c:v>
                </c:pt>
                <c:pt idx="2">
                  <c:v>Attending was inconvenient</c:v>
                </c:pt>
                <c:pt idx="3">
                  <c:v>Divorce or major life change</c:v>
                </c:pt>
                <c:pt idx="4">
                  <c:v>COVID 19 Changed my Habits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0.26</c:v>
                </c:pt>
                <c:pt idx="1">
                  <c:v>0.22</c:v>
                </c:pt>
                <c:pt idx="2">
                  <c:v>0.16</c:v>
                </c:pt>
                <c:pt idx="3">
                  <c:v>0.15</c:v>
                </c:pt>
                <c:pt idx="4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18-7C4E-A423-8A3041CBF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1858336"/>
        <c:axId val="371250928"/>
      </c:barChart>
      <c:catAx>
        <c:axId val="371858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250928"/>
        <c:crosses val="autoZero"/>
        <c:auto val="1"/>
        <c:lblAlgn val="ctr"/>
        <c:lblOffset val="100"/>
        <c:noMultiLvlLbl val="0"/>
      </c:catAx>
      <c:valAx>
        <c:axId val="371250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5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F18-7C4E-A423-8A3041CBF707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18-7C4E-A423-8A3041CBF70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18-7C4E-A423-8A3041CBF70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18-7C4E-A423-8A3041CBF707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390-1048-A3AB-9193E6E99D8F}"/>
              </c:ext>
            </c:extLst>
          </c:dPt>
          <c:cat>
            <c:strRef>
              <c:f>Sheet1!$A$2:$A$6</c:f>
              <c:strCache>
                <c:ptCount val="5"/>
                <c:pt idx="0">
                  <c:v>Moved to new community</c:v>
                </c:pt>
                <c:pt idx="1">
                  <c:v>I was not loved/No Friends</c:v>
                </c:pt>
                <c:pt idx="2">
                  <c:v>Inconvenient/Other Priorities</c:v>
                </c:pt>
                <c:pt idx="3">
                  <c:v>Sexual freedom/gender idnetify</c:v>
                </c:pt>
                <c:pt idx="4">
                  <c:v>Doubted God/Changed Views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0.17</c:v>
                </c:pt>
                <c:pt idx="1">
                  <c:v>0.18</c:v>
                </c:pt>
                <c:pt idx="2">
                  <c:v>0.49</c:v>
                </c:pt>
                <c:pt idx="3">
                  <c:v>0.33</c:v>
                </c:pt>
                <c:pt idx="4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18-7C4E-A423-8A3041CBF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1858336"/>
        <c:axId val="371250928"/>
      </c:barChart>
      <c:catAx>
        <c:axId val="371858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250928"/>
        <c:crosses val="autoZero"/>
        <c:auto val="1"/>
        <c:lblAlgn val="ctr"/>
        <c:lblOffset val="100"/>
        <c:noMultiLvlLbl val="0"/>
      </c:catAx>
      <c:valAx>
        <c:axId val="371250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5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F18-7C4E-A423-8A3041CBF707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18-7C4E-A423-8A3041CBF70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18-7C4E-A423-8A3041CBF70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18-7C4E-A423-8A3041CBF707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D4C-2847-A824-0ABBED5E00E5}"/>
              </c:ext>
            </c:extLst>
          </c:dPt>
          <c:cat>
            <c:strRef>
              <c:f>Sheet1!$A$2:$A$6</c:f>
              <c:strCache>
                <c:ptCount val="5"/>
                <c:pt idx="0">
                  <c:v>I was Not Loved /Not Connected</c:v>
                </c:pt>
                <c:pt idx="1">
                  <c:v>Life got really busy</c:v>
                </c:pt>
                <c:pt idx="2">
                  <c:v>Bad Experience with Church </c:v>
                </c:pt>
                <c:pt idx="3">
                  <c:v>College caused me to doubt</c:v>
                </c:pt>
                <c:pt idx="4">
                  <c:v>I wanted to explore sexuality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0.36</c:v>
                </c:pt>
                <c:pt idx="1">
                  <c:v>0.13</c:v>
                </c:pt>
                <c:pt idx="2">
                  <c:v>0.27</c:v>
                </c:pt>
                <c:pt idx="3">
                  <c:v>0.14000000000000001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18-7C4E-A423-8A3041CBF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1858336"/>
        <c:axId val="371250928"/>
      </c:barChart>
      <c:catAx>
        <c:axId val="371858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250928"/>
        <c:crosses val="autoZero"/>
        <c:auto val="1"/>
        <c:lblAlgn val="ctr"/>
        <c:lblOffset val="100"/>
        <c:noMultiLvlLbl val="0"/>
      </c:catAx>
      <c:valAx>
        <c:axId val="371250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5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F18-7C4E-A423-8A3041CBF707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F18-7C4E-A423-8A3041CBF70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18-7C4E-A423-8A3041CBF70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18-7C4E-A423-8A3041CBF707}"/>
              </c:ext>
            </c:extLst>
          </c:dPt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D4C-2847-A824-0ABBED5E00E5}"/>
              </c:ext>
            </c:extLst>
          </c:dPt>
          <c:cat>
            <c:strRef>
              <c:f>Sheet1!$A$2:$A$6</c:f>
              <c:strCache>
                <c:ptCount val="5"/>
                <c:pt idx="0">
                  <c:v>I was Not Loved /Not Connected</c:v>
                </c:pt>
                <c:pt idx="1">
                  <c:v>I no longer believe</c:v>
                </c:pt>
                <c:pt idx="2">
                  <c:v>Bad Experience with Church </c:v>
                </c:pt>
                <c:pt idx="3">
                  <c:v>Politics</c:v>
                </c:pt>
                <c:pt idx="4">
                  <c:v>yy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0.41</c:v>
                </c:pt>
                <c:pt idx="1">
                  <c:v>0.14000000000000001</c:v>
                </c:pt>
                <c:pt idx="2">
                  <c:v>0.15</c:v>
                </c:pt>
                <c:pt idx="3">
                  <c:v>0.28000000000000003</c:v>
                </c:pt>
                <c:pt idx="4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18-7C4E-A423-8A3041CBF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71858336"/>
        <c:axId val="371250928"/>
      </c:barChart>
      <c:catAx>
        <c:axId val="371858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250928"/>
        <c:crosses val="autoZero"/>
        <c:auto val="1"/>
        <c:lblAlgn val="ctr"/>
        <c:lblOffset val="100"/>
        <c:noMultiLvlLbl val="0"/>
      </c:catAx>
      <c:valAx>
        <c:axId val="3712509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5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530AC27-0F7E-E7F8-36BC-5782285EE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AE32A9-5C58-F4FF-4CFB-315D9C9D29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878E0F-5612-F245-A578-2F82BA717B64}" type="datetimeFigureOut">
              <a:rPr lang="en-US" smtClean="0"/>
              <a:t>3/14/24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59977-6E25-160A-1C4B-9B0F93543F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6CEEE8-E9AB-F695-2841-B7A7E30225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FA975-F8C0-484D-BA98-247F8CA45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792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E016D-4CE7-D04A-A265-61AF6FE1AC7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626AA-FA5C-AD46-A308-2A5CC2DAC2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43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B626AA-FA5C-AD46-A308-2A5CC2DAC2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5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D99CF-73A9-AD4E-AC21-EE74BC807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307" y="22608"/>
            <a:ext cx="10227281" cy="19791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D29547-842E-964B-9DB6-4F7B253C3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07" y="2119221"/>
            <a:ext cx="102272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394D6-D822-904C-9B77-1E6D2C624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472E7-E60F-8D41-9D21-494CCF01D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25767-2F90-0F4A-A95A-696482A99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BFD5A-99AC-974B-8252-8A215B63D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6AE08-3458-C84B-B021-D9B49DF32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63550" indent="-463550">
              <a:buClr>
                <a:schemeClr val="accent5"/>
              </a:buClr>
              <a:tabLst/>
              <a:defRPr/>
            </a:lvl1pPr>
            <a:lvl2pPr marL="914400" indent="-457200">
              <a:buClr>
                <a:schemeClr val="accent5"/>
              </a:buClr>
              <a:tabLst/>
              <a:defRPr/>
            </a:lvl2pPr>
            <a:lvl3pPr marL="1379538" indent="-465138">
              <a:buClr>
                <a:schemeClr val="accent5"/>
              </a:buClr>
              <a:tabLst/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5520D-C4AF-2E48-9F1F-98C75D5F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B71DA-39DF-DD47-ADFB-746D4BE59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1C7AB-3D40-574C-976E-5EE6C73D6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85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FB21A-51E4-6B4F-B724-3CD94CE0D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A73BE-3C22-F444-895C-DE6C80998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B82A8-496E-BC4E-9CA0-976EB5E27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FDA87-C8E2-5249-A516-A7FA800A3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1BE2EA-E067-954E-AE17-95A264DE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03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46F1B-B17E-6243-9BD0-8F82AD5F4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4B251-7A17-2A4B-98EE-5C5488A45F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43DE4-4885-0C47-957E-6FEC48727A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A8B69-7D5C-1B48-9CE8-4D9B66E59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FDE604-57BA-0047-AA31-3EAF26AF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D649D-0D98-044C-89A9-AD09A287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719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478D9-0303-0C43-81B1-4E93C3787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971F7-10CE-F746-A192-BF4298708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98C7E-5B93-2746-815C-CCEC45C48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2EB9B5-3C67-714A-8077-E1505A1DB9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43A5ED-4177-0C4D-9D3C-5AF0D0E752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57BB6A-0D39-AF4E-86A8-B924EECAF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1A29D6-5DE6-334D-91A4-36019DB7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D5169A-9413-EF4B-8F4D-466AFB155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5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BDB1D-B7E6-D144-8D59-EB60221FD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83EDA4-00A8-2A48-B348-D80E623D6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3D7617-6A27-2B44-84AF-6B4B4289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534D6F-637E-5C4F-A30A-377F7F42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9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0A9150-6984-CF40-828F-4DE378158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24C460-D3F8-894B-B287-89DD7DE94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71884-6F50-D64B-95CF-B4159529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4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2E820-CA75-AE48-9B13-386DC26AC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B7DDE-F902-7040-9FA9-1471FFF76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F6180-6C5B-4043-94D7-CC66681BF6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A5F613-E2C8-2A4E-9527-43DB9CC9E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FF24A-B8AA-1743-8BE0-94C984F9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2E0AB-53A1-3B47-8086-AD7C4F431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2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AB2F6-1C04-214E-A2AC-64C04289E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8D16A1-4E46-2749-9D97-FB726983A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32E27-0811-D447-8D53-63FD21EB9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63A5F7-B5FA-1D4C-BC90-B15BB7E5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CCCE-06FF-A447-884C-147D064227AE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9BD8E-763E-2A45-B8E4-7B4B6C3A9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2BF33-DF41-924B-B684-DBFBBCEC3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4109F-F2BD-7745-A679-8BA66E93E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42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D5C9B-9945-9041-AC88-198609731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60856-8218-E843-A451-33DE031B2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A6DF3-E084-C54B-99F3-005665ABB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B62F3-69BC-4143-BDE5-EA96CC762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232E8-7A1D-0D40-AAC3-79524EE91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5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1AC33-B4A1-554E-86C5-C7842FA76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A526-8AEA-A140-BD82-9AA871AAC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72E3B-7799-0E4D-99DB-EDF1F8B9C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12D63-08CE-AD4B-BD18-31D5E4B12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2D75D-9CC8-4347-9220-F0BC4A5D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03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E72F-5CB7-0545-8395-06DED7CD6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27DBB-B1C8-744F-9814-38C9F8964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50E9B-326B-BE46-8371-1F383AEF2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0738A-23AE-A647-A038-A31E20B56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23B73-A410-CF47-8F80-A72ED1897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69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74894-1085-764D-ACD2-3690CACB5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A5BCB-6BDD-9940-A996-165254618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F99026-524E-014B-8583-674F11B29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886902-1636-BF4F-9355-CC03B9F1E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BC3D44-4AE7-D243-A8E8-61490BE81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ACE693-7F7D-A44B-BCE5-043DE0DD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120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0173-4F2D-7C42-BFF8-816BC71F3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46706-AB34-2A4F-9A91-77B31296D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53866F-A2A6-3145-B7E8-DF2DEDC89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FC5EC1-1CC9-B74C-B1A3-897AFEF740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C6C54-D4BA-6949-95C0-D194F96B3A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03921C-18EE-1E4D-8EA0-A78DE7A0C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FEE9A8-A9E7-B74E-B5DA-3CAF25D79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69A5B7-33EC-424A-B49D-E13109A09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212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CB934-4875-514A-AE03-3E6E6F3E2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8F1582-9E5D-5C41-9CDF-C48F2FA4F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DFA35F-2FE5-1141-8133-B2DDD2706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09BED6-39B0-DF44-8B61-358B9417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78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50A831-4627-494F-8A93-316BDA003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5BDB92-FB59-4341-A720-FC816D93B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114FC-3631-4F43-AB37-757477D5F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20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45A0D-DFEE-F646-ADA3-655A9DDEA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68502-4238-F24E-88D0-E308ECB60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56426-1532-1445-8C2A-214B270F2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FDFC3-CF70-7D44-A0BD-A5DF7EAFF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B89F83-6CB2-DB41-83DD-510B6ABB7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53DEB-B555-4540-8DE5-8B654FCB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4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33651-1CD8-6A42-BB5F-71EA59366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08451D-705F-F849-A11D-D785B42BF5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4D3AE-1CF6-3F48-B8E2-C8799173D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FAD7A-B990-8B4E-9C02-A58062FF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5F53D-EF72-9C4F-AD8E-E0FC48BEA183}" type="datetimeFigureOut">
              <a:rPr lang="en-US" smtClean="0"/>
              <a:t>3/14/24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FF1F6-0FCD-0D4E-B3A9-1D0B3CE6D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10E53-BE6C-D54A-8DC2-EA98DF8E5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222F4-1AA9-0344-960D-A10BBD13A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8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6B6F6-50D9-B440-96AE-3211622D2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2A7B2-B4CA-0446-A902-03604C2ED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3538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1CB3E-DB19-0F43-90D1-F5080974D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93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  <a:latin typeface="Avenir Book" panose="02000503020000020003" pitchFamily="2" charset="0"/>
              </a:defRPr>
            </a:lvl1pPr>
          </a:lstStyle>
          <a:p>
            <a:fld id="{94A8CCCE-06FF-A447-884C-147D064227AE}" type="datetimeFigureOut">
              <a:rPr lang="en-US" smtClean="0"/>
              <a:pPr/>
              <a:t>3/14/24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209BC-8C06-0045-A196-5C9E25A02D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3100" y="6356350"/>
            <a:ext cx="5778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  <a:latin typeface="Avenir Book" panose="020005030200000200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92C74-CFFE-7E4B-9B02-8E65BF4EFD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17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  <a:latin typeface="Avenir Book" panose="02000503020000020003" pitchFamily="2" charset="0"/>
              </a:defRPr>
            </a:lvl1pPr>
          </a:lstStyle>
          <a:p>
            <a:fld id="{E854109F-F2BD-7745-A679-8BA66E93EA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32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/>
          </a:solidFill>
          <a:latin typeface="Avenir Book" panose="02000503020000020003" pitchFamily="2" charset="0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36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32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2pPr>
      <a:lvl3pPr marL="1379538" indent="-465138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28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3pPr>
      <a:lvl4pPr marL="1830388" indent="-458788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24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4pPr>
      <a:lvl5pPr marL="2295525" indent="-466725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24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A49472-D5CD-3546-8807-0B3BBE952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AE38A-3C86-6B43-90B8-D26067964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3538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EC271-3515-0547-ABB9-F8C89264C1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86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Avenir Book" panose="02000503020000020003" pitchFamily="2" charset="0"/>
              </a:defRPr>
            </a:lvl1pPr>
          </a:lstStyle>
          <a:p>
            <a:fld id="{19F5F53D-EF72-9C4F-AD8E-E0FC48BEA183}" type="datetimeFigureOut">
              <a:rPr lang="en-US" smtClean="0"/>
              <a:pPr/>
              <a:t>3/14/24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EB149-B8AE-534F-9BB4-A09380AFB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15049" y="6356350"/>
            <a:ext cx="612895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Avenir Book" panose="020005030200000200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F05B5-BABE-264F-998C-5B189AF84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022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venir Book" panose="02000503020000020003" pitchFamily="2" charset="0"/>
              </a:defRPr>
            </a:lvl1pPr>
          </a:lstStyle>
          <a:p>
            <a:fld id="{866222F4-1AA9-0344-960D-A10BBD13A8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35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/>
          </a:solidFill>
          <a:latin typeface="Avenir Book" panose="02000503020000020003" pitchFamily="2" charset="0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36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1pPr>
      <a:lvl2pPr marL="914400" indent="-4572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32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2pPr>
      <a:lvl3pPr marL="1379538" indent="-465138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28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3pPr>
      <a:lvl4pPr marL="1830388" indent="-458788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24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4pPr>
      <a:lvl5pPr marL="2295525" indent="-466725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tabLst/>
        <a:defRPr sz="2400" kern="1200">
          <a:solidFill>
            <a:schemeClr val="bg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focusonthefamily.com/" TargetMode="External"/><Relationship Id="rId5" Type="http://schemas.openxmlformats.org/officeDocument/2006/relationships/hyperlink" Target="http://www.thegospelcoalition.org/" TargetMode="Externa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F52DA-CEE9-47A4-76D3-89D98E13AE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433"/>
            <a:ext cx="12121876" cy="1997466"/>
          </a:xfrm>
        </p:spPr>
        <p:txBody>
          <a:bodyPr/>
          <a:lstStyle/>
          <a:p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br>
              <a:rPr lang="en-US" sz="6600" dirty="0"/>
            </a:br>
            <a:r>
              <a:rPr lang="en-US" sz="6600" dirty="0">
                <a:solidFill>
                  <a:schemeClr val="accent3"/>
                </a:solidFill>
              </a:rPr>
              <a:t>D E C O N S T R U C T I O N:</a:t>
            </a:r>
            <a:br>
              <a:rPr lang="en-US" sz="6600" dirty="0">
                <a:solidFill>
                  <a:schemeClr val="accent3"/>
                </a:solidFill>
              </a:rPr>
            </a:br>
            <a:r>
              <a:rPr lang="en-US" sz="6600" dirty="0"/>
              <a:t>T</a:t>
            </a:r>
            <a:r>
              <a:rPr lang="en-US" sz="5400" dirty="0"/>
              <a:t>HE </a:t>
            </a:r>
            <a:r>
              <a:rPr lang="en-US" sz="6600" dirty="0"/>
              <a:t>G</a:t>
            </a:r>
            <a:r>
              <a:rPr lang="en-US" sz="5400" dirty="0"/>
              <a:t>REAT </a:t>
            </a:r>
            <a:r>
              <a:rPr lang="en-US" sz="6600" dirty="0"/>
              <a:t>D</a:t>
            </a:r>
            <a:r>
              <a:rPr lang="en-US" sz="5400" dirty="0"/>
              <a:t>ECHURCHING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4603AC-E416-85CD-CE87-82CE02EA12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2405" y="5552910"/>
            <a:ext cx="2597427" cy="488881"/>
          </a:xfrm>
        </p:spPr>
        <p:txBody>
          <a:bodyPr/>
          <a:lstStyle/>
          <a:p>
            <a:r>
              <a:rPr lang="en-US" dirty="0"/>
              <a:t>Michael Graham</a:t>
            </a:r>
          </a:p>
        </p:txBody>
      </p:sp>
      <p:pic>
        <p:nvPicPr>
          <p:cNvPr id="1026" name="Picture 2" descr="The Great Dechurching: Who's Leaving, Why Are They Going, and What Will It  Take to Bring Them Back?: Davis, Jim, Graham, Michael, Burge, Ryan P.,  Collin Hansen: 9780310147435: Amazon.com: Books">
            <a:extLst>
              <a:ext uri="{FF2B5EF4-FFF2-40B4-BE49-F238E27FC236}">
                <a16:creationId xmlns:a16="http://schemas.microsoft.com/office/drawing/2014/main" id="{E61C5200-92C9-A374-1322-66BCE9249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832" y="2019900"/>
            <a:ext cx="3428450" cy="4732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8ABBAB-79E5-C97B-DDC3-A5B044AA7766}"/>
              </a:ext>
            </a:extLst>
          </p:cNvPr>
          <p:cNvSpPr txBox="1"/>
          <p:nvPr/>
        </p:nvSpPr>
        <p:spPr>
          <a:xfrm>
            <a:off x="189386" y="5983575"/>
            <a:ext cx="28983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3"/>
                </a:solidFill>
                <a:latin typeface="Avenir Book" panose="02000503020000020003" pitchFamily="2" charset="0"/>
              </a:rPr>
              <a:t>Facilitated By:</a:t>
            </a:r>
          </a:p>
          <a:p>
            <a:r>
              <a:rPr lang="en-US" sz="2000" dirty="0">
                <a:solidFill>
                  <a:schemeClr val="accent2"/>
                </a:solidFill>
                <a:latin typeface="Avenir Book" panose="02000503020000020003" pitchFamily="2" charset="0"/>
              </a:rPr>
              <a:t>Bob and Karen Pourcho</a:t>
            </a:r>
          </a:p>
        </p:txBody>
      </p:sp>
      <p:pic>
        <p:nvPicPr>
          <p:cNvPr id="4" name="Picture 2" descr="Michael Graham and Jim Davis: Why the 'Active Decline' in US Church  Attendance Is 'Urgent,' but Not Without Hope">
            <a:extLst>
              <a:ext uri="{FF2B5EF4-FFF2-40B4-BE49-F238E27FC236}">
                <a16:creationId xmlns:a16="http://schemas.microsoft.com/office/drawing/2014/main" id="{A43C56AC-B22A-6B61-9E45-CAE1D7B09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30"/>
          <a:stretch/>
        </p:blipFill>
        <p:spPr bwMode="auto">
          <a:xfrm>
            <a:off x="7862405" y="2019901"/>
            <a:ext cx="2597427" cy="350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8EA85853-EC7B-0132-D9C7-EB890156C924}"/>
              </a:ext>
            </a:extLst>
          </p:cNvPr>
          <p:cNvSpPr txBox="1">
            <a:spLocks/>
          </p:cNvSpPr>
          <p:nvPr/>
        </p:nvSpPr>
        <p:spPr>
          <a:xfrm>
            <a:off x="1686880" y="5527312"/>
            <a:ext cx="2597427" cy="488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None/>
              <a:tabLst/>
              <a:defRPr sz="20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None/>
              <a:tabLst/>
              <a:defRPr sz="18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/>
              <a:t>Jim Davis</a:t>
            </a:r>
          </a:p>
        </p:txBody>
      </p:sp>
      <p:pic>
        <p:nvPicPr>
          <p:cNvPr id="6" name="Picture 2" descr="Michael Graham and Jim Davis: Why the 'Active Decline' in US Church  Attendance Is 'Urgent,' but Not Without Hope">
            <a:extLst>
              <a:ext uri="{FF2B5EF4-FFF2-40B4-BE49-F238E27FC236}">
                <a16:creationId xmlns:a16="http://schemas.microsoft.com/office/drawing/2014/main" id="{CD9E66F7-827F-D61E-B173-5101BD62CD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30"/>
          <a:stretch/>
        </p:blipFill>
        <p:spPr bwMode="auto">
          <a:xfrm>
            <a:off x="1690741" y="2019900"/>
            <a:ext cx="2597428" cy="3507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788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BCCF2-B0E9-87A2-6C86-7AB7341A0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n-US" sz="7200" dirty="0"/>
              <a:t>W </a:t>
            </a:r>
            <a:r>
              <a:rPr lang="en-US" sz="6000" dirty="0"/>
              <a:t>A R M   </a:t>
            </a:r>
            <a:r>
              <a:rPr lang="en-US" sz="7200" dirty="0"/>
              <a:t>U </a:t>
            </a:r>
            <a:r>
              <a:rPr lang="en-US" sz="6000" dirty="0"/>
              <a:t>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2D94E-8FCC-9D52-898D-5E332526D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274" y="1664985"/>
            <a:ext cx="8627165" cy="4351338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Think about someone in your life that used to actively attend church but is no longer doing so:</a:t>
            </a:r>
          </a:p>
          <a:p>
            <a:pPr marL="915988" indent="-446088"/>
            <a:r>
              <a:rPr lang="en-US" sz="4800" dirty="0">
                <a:solidFill>
                  <a:srgbClr val="FFFF00"/>
                </a:solidFill>
              </a:rPr>
              <a:t>Why did they quit?</a:t>
            </a:r>
          </a:p>
        </p:txBody>
      </p:sp>
    </p:spTree>
    <p:extLst>
      <p:ext uri="{BB962C8B-B14F-4D97-AF65-F5344CB8AC3E}">
        <p14:creationId xmlns:p14="http://schemas.microsoft.com/office/powerpoint/2010/main" val="1032874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D7314-EE6A-1E77-B295-9E06832E2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en-US" sz="8000" dirty="0"/>
              <a:t>A G E N D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4F62A-6F5E-E987-B160-BCBF2FAB6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7343"/>
            <a:ext cx="6927574" cy="435133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dirty="0"/>
              <a:t>Definitions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dirty="0"/>
              <a:t>Who’s Leaving?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dirty="0"/>
              <a:t>Why Are They Going?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400" dirty="0"/>
              <a:t>What Will It Take 	     To Bring Them Back?</a:t>
            </a:r>
          </a:p>
        </p:txBody>
      </p:sp>
    </p:spTree>
    <p:extLst>
      <p:ext uri="{BB962C8B-B14F-4D97-AF65-F5344CB8AC3E}">
        <p14:creationId xmlns:p14="http://schemas.microsoft.com/office/powerpoint/2010/main" val="54878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F5D8-12B7-9416-7C92-B2DE8FF81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4223"/>
            <a:ext cx="12192000" cy="23876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sz="4800" dirty="0"/>
              <a:t>HE </a:t>
            </a:r>
            <a:r>
              <a:rPr lang="en-US" dirty="0"/>
              <a:t>G</a:t>
            </a:r>
            <a:r>
              <a:rPr lang="en-US" sz="4800" dirty="0"/>
              <a:t>REAT </a:t>
            </a:r>
            <a:r>
              <a:rPr lang="en-US" dirty="0"/>
              <a:t>D</a:t>
            </a:r>
            <a:r>
              <a:rPr lang="en-US" sz="4800" dirty="0"/>
              <a:t>ECHURCHING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C06CE-99E2-5B84-359A-B614AD777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58698"/>
            <a:ext cx="12192000" cy="1655762"/>
          </a:xfrm>
        </p:spPr>
        <p:txBody>
          <a:bodyPr/>
          <a:lstStyle/>
          <a:p>
            <a:r>
              <a:rPr lang="en-US" sz="8800" dirty="0"/>
              <a:t>Definitions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07669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7C280-EB2B-19F3-5815-514DD0C58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325563"/>
          </a:xfrm>
        </p:spPr>
        <p:txBody>
          <a:bodyPr/>
          <a:lstStyle/>
          <a:p>
            <a:pPr algn="ctr"/>
            <a:r>
              <a:rPr lang="en-US" sz="6600" dirty="0"/>
              <a:t>D</a:t>
            </a:r>
            <a:r>
              <a:rPr lang="en-US" sz="5400" dirty="0"/>
              <a:t>EFINITIONS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9800F5-4B80-2A38-3C26-58421F832759}"/>
              </a:ext>
            </a:extLst>
          </p:cNvPr>
          <p:cNvSpPr/>
          <p:nvPr/>
        </p:nvSpPr>
        <p:spPr>
          <a:xfrm>
            <a:off x="197709" y="3311615"/>
            <a:ext cx="3249828" cy="70433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Komika Hand" panose="02000504030000020004" pitchFamily="2" charset="77"/>
              </a:rPr>
              <a:t>DECONSTRUCTION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86A1B9E-54DE-D792-5C0B-AD6172B732C6}"/>
              </a:ext>
            </a:extLst>
          </p:cNvPr>
          <p:cNvGrpSpPr/>
          <p:nvPr/>
        </p:nvGrpSpPr>
        <p:grpSpPr>
          <a:xfrm>
            <a:off x="3447537" y="1471826"/>
            <a:ext cx="4242496" cy="2191957"/>
            <a:chOff x="3447537" y="1471826"/>
            <a:chExt cx="4242496" cy="219195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E681123-C4EB-C2F1-E318-7B44BDA91FF4}"/>
                </a:ext>
              </a:extLst>
            </p:cNvPr>
            <p:cNvSpPr/>
            <p:nvPr/>
          </p:nvSpPr>
          <p:spPr>
            <a:xfrm>
              <a:off x="4440205" y="2391042"/>
              <a:ext cx="3249828" cy="70433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Komika Hand" panose="02000504030000020004" pitchFamily="2" charset="77"/>
                </a:rPr>
                <a:t>REFINEMENT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CA0A6BC-0C24-31CE-A87F-7F5034E33ECC}"/>
                </a:ext>
              </a:extLst>
            </p:cNvPr>
            <p:cNvSpPr/>
            <p:nvPr/>
          </p:nvSpPr>
          <p:spPr>
            <a:xfrm>
              <a:off x="4440205" y="1471826"/>
              <a:ext cx="3249828" cy="704335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Komika Hand" panose="02000504030000020004" pitchFamily="2" charset="77"/>
                </a:rPr>
                <a:t>RECONSTRUCTION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9C04490-6253-B0A1-9088-099811636918}"/>
                </a:ext>
              </a:extLst>
            </p:cNvPr>
            <p:cNvCxnSpPr>
              <a:stCxn id="7" idx="3"/>
              <a:endCxn id="9" idx="1"/>
            </p:cNvCxnSpPr>
            <p:nvPr/>
          </p:nvCxnSpPr>
          <p:spPr>
            <a:xfrm flipV="1">
              <a:off x="3447537" y="1823994"/>
              <a:ext cx="992668" cy="1839789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7239B54-30F6-E639-6E95-0C865FE0AC7F}"/>
                </a:ext>
              </a:extLst>
            </p:cNvPr>
            <p:cNvCxnSpPr>
              <a:cxnSpLocks/>
              <a:stCxn id="7" idx="3"/>
              <a:endCxn id="8" idx="1"/>
            </p:cNvCxnSpPr>
            <p:nvPr/>
          </p:nvCxnSpPr>
          <p:spPr>
            <a:xfrm flipV="1">
              <a:off x="3447537" y="2743210"/>
              <a:ext cx="992668" cy="92057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FE6F1EE-9A54-164D-BCA3-F43689ADADB6}"/>
              </a:ext>
            </a:extLst>
          </p:cNvPr>
          <p:cNvGrpSpPr/>
          <p:nvPr/>
        </p:nvGrpSpPr>
        <p:grpSpPr>
          <a:xfrm>
            <a:off x="3447537" y="3663783"/>
            <a:ext cx="4273377" cy="2186477"/>
            <a:chOff x="3447537" y="3663783"/>
            <a:chExt cx="4273377" cy="218647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01FD701-1CEF-7733-EF43-9241E2D4BC05}"/>
                </a:ext>
              </a:extLst>
            </p:cNvPr>
            <p:cNvSpPr/>
            <p:nvPr/>
          </p:nvSpPr>
          <p:spPr>
            <a:xfrm>
              <a:off x="4471086" y="5145925"/>
              <a:ext cx="3249828" cy="704335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Komika Hand" panose="02000504030000020004" pitchFamily="2" charset="77"/>
                </a:rPr>
                <a:t>DECONVERSION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AB8C81-AFF1-6DB6-F567-2F62706B8093}"/>
                </a:ext>
              </a:extLst>
            </p:cNvPr>
            <p:cNvSpPr/>
            <p:nvPr/>
          </p:nvSpPr>
          <p:spPr>
            <a:xfrm>
              <a:off x="4471085" y="4226710"/>
              <a:ext cx="3249828" cy="704335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Komika Hand" panose="02000504030000020004" pitchFamily="2" charset="77"/>
                </a:rPr>
                <a:t>DECHURCHING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A56765D-0B04-E1F2-6776-11815AEB156C}"/>
                </a:ext>
              </a:extLst>
            </p:cNvPr>
            <p:cNvCxnSpPr>
              <a:cxnSpLocks/>
              <a:stCxn id="7" idx="3"/>
              <a:endCxn id="11" idx="1"/>
            </p:cNvCxnSpPr>
            <p:nvPr/>
          </p:nvCxnSpPr>
          <p:spPr>
            <a:xfrm>
              <a:off x="3447537" y="3663783"/>
              <a:ext cx="1023548" cy="915095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82945AB-5AFA-3B0A-E7DB-EA3C631908F1}"/>
                </a:ext>
              </a:extLst>
            </p:cNvPr>
            <p:cNvCxnSpPr>
              <a:cxnSpLocks/>
              <a:stCxn id="7" idx="3"/>
              <a:endCxn id="10" idx="1"/>
            </p:cNvCxnSpPr>
            <p:nvPr/>
          </p:nvCxnSpPr>
          <p:spPr>
            <a:xfrm>
              <a:off x="3447537" y="3663783"/>
              <a:ext cx="1023549" cy="183431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19A6ED2-0195-EC9F-DBDF-B3FA7ADC7FCE}"/>
              </a:ext>
            </a:extLst>
          </p:cNvPr>
          <p:cNvGrpSpPr/>
          <p:nvPr/>
        </p:nvGrpSpPr>
        <p:grpSpPr>
          <a:xfrm>
            <a:off x="7690033" y="1823994"/>
            <a:ext cx="4304258" cy="3674099"/>
            <a:chOff x="7690033" y="1823994"/>
            <a:chExt cx="4304258" cy="367409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02C4B5-DCC5-F34C-10F1-A33CC43159C9}"/>
                </a:ext>
              </a:extLst>
            </p:cNvPr>
            <p:cNvSpPr/>
            <p:nvPr/>
          </p:nvSpPr>
          <p:spPr>
            <a:xfrm>
              <a:off x="8744463" y="3311614"/>
              <a:ext cx="3249828" cy="704335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Komika Hand" panose="02000504030000020004" pitchFamily="2" charset="77"/>
                </a:rPr>
                <a:t>OTHER CAUSES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732D3656-3F98-41D1-B24E-75BABA57B071}"/>
                </a:ext>
              </a:extLst>
            </p:cNvPr>
            <p:cNvCxnSpPr>
              <a:cxnSpLocks/>
              <a:stCxn id="12" idx="1"/>
              <a:endCxn id="9" idx="3"/>
            </p:cNvCxnSpPr>
            <p:nvPr/>
          </p:nvCxnSpPr>
          <p:spPr>
            <a:xfrm flipH="1" flipV="1">
              <a:off x="7690033" y="1823994"/>
              <a:ext cx="1054430" cy="1839788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1F25FB6-A661-F27A-1F1D-CFE2A6087DE4}"/>
                </a:ext>
              </a:extLst>
            </p:cNvPr>
            <p:cNvCxnSpPr>
              <a:cxnSpLocks/>
              <a:stCxn id="12" idx="1"/>
              <a:endCxn id="8" idx="3"/>
            </p:cNvCxnSpPr>
            <p:nvPr/>
          </p:nvCxnSpPr>
          <p:spPr>
            <a:xfrm flipH="1" flipV="1">
              <a:off x="7690033" y="2743210"/>
              <a:ext cx="1054430" cy="920572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D228EA2-AE83-7E4F-82DE-7A6F8F64F139}"/>
                </a:ext>
              </a:extLst>
            </p:cNvPr>
            <p:cNvCxnSpPr>
              <a:cxnSpLocks/>
              <a:stCxn id="12" idx="1"/>
              <a:endCxn id="11" idx="3"/>
            </p:cNvCxnSpPr>
            <p:nvPr/>
          </p:nvCxnSpPr>
          <p:spPr>
            <a:xfrm flipH="1">
              <a:off x="7720913" y="3663782"/>
              <a:ext cx="1023550" cy="915096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6FD3F50-3534-E343-688A-B4B8BBEF7DC2}"/>
                </a:ext>
              </a:extLst>
            </p:cNvPr>
            <p:cNvCxnSpPr>
              <a:cxnSpLocks/>
              <a:stCxn id="12" idx="1"/>
              <a:endCxn id="10" idx="3"/>
            </p:cNvCxnSpPr>
            <p:nvPr/>
          </p:nvCxnSpPr>
          <p:spPr>
            <a:xfrm flipH="1">
              <a:off x="7720914" y="3663782"/>
              <a:ext cx="1023549" cy="1834311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8AE68B2-2DE3-7C53-B35D-B89B5996D001}"/>
              </a:ext>
            </a:extLst>
          </p:cNvPr>
          <p:cNvGrpSpPr/>
          <p:nvPr/>
        </p:nvGrpSpPr>
        <p:grpSpPr>
          <a:xfrm>
            <a:off x="3447537" y="3307495"/>
            <a:ext cx="4273376" cy="704335"/>
            <a:chOff x="3447537" y="3307495"/>
            <a:chExt cx="4273376" cy="704335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A3529E4-F53D-1C65-D20D-938749365D7E}"/>
                </a:ext>
              </a:extLst>
            </p:cNvPr>
            <p:cNvSpPr/>
            <p:nvPr/>
          </p:nvSpPr>
          <p:spPr>
            <a:xfrm>
              <a:off x="4471085" y="3307495"/>
              <a:ext cx="3249828" cy="7043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Komika Hand" panose="02000504030000020004" pitchFamily="2" charset="77"/>
                </a:rPr>
                <a:t>REINFORCEMENT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955CA1C5-99C7-D7AD-9923-FDD63359CA7D}"/>
                </a:ext>
              </a:extLst>
            </p:cNvPr>
            <p:cNvCxnSpPr>
              <a:cxnSpLocks/>
              <a:stCxn id="7" idx="3"/>
              <a:endCxn id="50" idx="1"/>
            </p:cNvCxnSpPr>
            <p:nvPr/>
          </p:nvCxnSpPr>
          <p:spPr>
            <a:xfrm flipV="1">
              <a:off x="3447537" y="3659663"/>
              <a:ext cx="1023548" cy="412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arrow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D7B42CAA-35F9-9130-DC1B-8B4B88E8172F}"/>
              </a:ext>
            </a:extLst>
          </p:cNvPr>
          <p:cNvCxnSpPr>
            <a:cxnSpLocks/>
            <a:stCxn id="12" idx="1"/>
            <a:endCxn id="50" idx="3"/>
          </p:cNvCxnSpPr>
          <p:nvPr/>
        </p:nvCxnSpPr>
        <p:spPr>
          <a:xfrm flipH="1" flipV="1">
            <a:off x="7720913" y="3659663"/>
            <a:ext cx="1023550" cy="4119"/>
          </a:xfrm>
          <a:prstGeom prst="straightConnector1">
            <a:avLst/>
          </a:prstGeom>
          <a:ln w="38100">
            <a:solidFill>
              <a:schemeClr val="bg1"/>
            </a:solidFill>
            <a:tailEnd type="arrow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49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77BB-E11F-8B31-B77F-B681829EA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33"/>
            <a:ext cx="12192000" cy="870553"/>
          </a:xfrm>
        </p:spPr>
        <p:txBody>
          <a:bodyPr/>
          <a:lstStyle/>
          <a:p>
            <a:pPr algn="ctr"/>
            <a:r>
              <a:rPr lang="en-US" sz="4800" dirty="0"/>
              <a:t>Adult Church Attendance in the U.S.A.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B0FE5A-27F4-1063-2681-265467E35AAE}"/>
              </a:ext>
            </a:extLst>
          </p:cNvPr>
          <p:cNvSpPr txBox="1"/>
          <p:nvPr/>
        </p:nvSpPr>
        <p:spPr>
          <a:xfrm>
            <a:off x="111211" y="6167822"/>
            <a:ext cx="8106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The Attrition Rate is Rapidly Accelerating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C33B486-728D-EBD4-2D14-60E7532FC4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9336453"/>
              </p:ext>
            </p:extLst>
          </p:nvPr>
        </p:nvGraphicFramePr>
        <p:xfrm>
          <a:off x="185353" y="889686"/>
          <a:ext cx="12006647" cy="5287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3277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F5D8-12B7-9416-7C92-B2DE8FF81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4223"/>
            <a:ext cx="12192000" cy="23876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sz="4800" dirty="0"/>
              <a:t>HE </a:t>
            </a:r>
            <a:r>
              <a:rPr lang="en-US" dirty="0"/>
              <a:t>G</a:t>
            </a:r>
            <a:r>
              <a:rPr lang="en-US" sz="4800" dirty="0"/>
              <a:t>REAT </a:t>
            </a:r>
            <a:r>
              <a:rPr lang="en-US" dirty="0"/>
              <a:t>D</a:t>
            </a:r>
            <a:r>
              <a:rPr lang="en-US" sz="4800" dirty="0"/>
              <a:t>ECHURCHING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C06CE-99E2-5B84-359A-B614AD777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58698"/>
            <a:ext cx="12192000" cy="311968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8800" dirty="0"/>
              <a:t>W</a:t>
            </a:r>
            <a:r>
              <a:rPr lang="en-US" sz="7200" dirty="0"/>
              <a:t>HO’S </a:t>
            </a:r>
            <a:r>
              <a:rPr lang="en-US" sz="8800" dirty="0"/>
              <a:t>L</a:t>
            </a:r>
            <a:r>
              <a:rPr lang="en-US" sz="7200" dirty="0"/>
              <a:t>EAVING?</a:t>
            </a:r>
          </a:p>
        </p:txBody>
      </p:sp>
    </p:spTree>
    <p:extLst>
      <p:ext uri="{BB962C8B-B14F-4D97-AF65-F5344CB8AC3E}">
        <p14:creationId xmlns:p14="http://schemas.microsoft.com/office/powerpoint/2010/main" val="2692227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8311-DD26-DF86-6AC8-64A2E421C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5579"/>
            <a:ext cx="12192000" cy="1325563"/>
          </a:xfrm>
        </p:spPr>
        <p:txBody>
          <a:bodyPr/>
          <a:lstStyle/>
          <a:p>
            <a:pPr algn="ctr"/>
            <a:r>
              <a:rPr lang="en-US" sz="6000" dirty="0"/>
              <a:t>D</a:t>
            </a:r>
            <a:r>
              <a:rPr lang="en-US" dirty="0"/>
              <a:t>ECHURCHED  BY </a:t>
            </a:r>
            <a:r>
              <a:rPr lang="en-US" sz="6000" dirty="0"/>
              <a:t>D</a:t>
            </a:r>
            <a:r>
              <a:rPr lang="en-US" dirty="0"/>
              <a:t>ENOMINATIONS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CCB1B0C-1C9C-3673-95D0-08E4C11262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2849087"/>
              </p:ext>
            </p:extLst>
          </p:nvPr>
        </p:nvGraphicFramePr>
        <p:xfrm>
          <a:off x="242099" y="1763840"/>
          <a:ext cx="11616267" cy="4667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66419FA-758B-C02D-1974-AA85F11A0066}"/>
              </a:ext>
            </a:extLst>
          </p:cNvPr>
          <p:cNvSpPr txBox="1"/>
          <p:nvPr/>
        </p:nvSpPr>
        <p:spPr>
          <a:xfrm>
            <a:off x="24711" y="1112776"/>
            <a:ext cx="12167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About 50</a:t>
            </a: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 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M</a:t>
            </a: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ILLION 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A</a:t>
            </a: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DULTS ARE 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D</a:t>
            </a: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ECHURCHED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340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8311-DD26-DF86-6AC8-64A2E421C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1490"/>
            <a:ext cx="12192000" cy="1325563"/>
          </a:xfrm>
        </p:spPr>
        <p:txBody>
          <a:bodyPr/>
          <a:lstStyle/>
          <a:p>
            <a:pPr algn="ctr"/>
            <a:r>
              <a:rPr lang="en-US" sz="6000" dirty="0"/>
              <a:t>D</a:t>
            </a:r>
            <a:r>
              <a:rPr lang="en-US" dirty="0"/>
              <a:t>ECHURCHED </a:t>
            </a:r>
            <a:r>
              <a:rPr lang="en-US" sz="6000" dirty="0"/>
              <a:t>E</a:t>
            </a:r>
            <a:r>
              <a:rPr lang="en-US" dirty="0"/>
              <a:t>VANGELICALS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E237D22-BF2A-0790-FE55-5FDD3F18FB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889564"/>
              </p:ext>
            </p:extLst>
          </p:nvPr>
        </p:nvGraphicFramePr>
        <p:xfrm>
          <a:off x="61780" y="1891987"/>
          <a:ext cx="11491783" cy="4101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F0C699A-10C2-B6E4-9606-18D705E13110}"/>
              </a:ext>
            </a:extLst>
          </p:cNvPr>
          <p:cNvSpPr txBox="1"/>
          <p:nvPr/>
        </p:nvSpPr>
        <p:spPr>
          <a:xfrm>
            <a:off x="24711" y="1112776"/>
            <a:ext cx="12167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About 16,500,000</a:t>
            </a: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 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A</a:t>
            </a: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DULTS ARE 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D</a:t>
            </a: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ECHURCHED 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E</a:t>
            </a:r>
            <a:r>
              <a:rPr lang="en-US" sz="2800" dirty="0">
                <a:solidFill>
                  <a:schemeClr val="accent3"/>
                </a:solidFill>
                <a:latin typeface="Avenir Book" panose="02000503020000020003" pitchFamily="2" charset="0"/>
              </a:rPr>
              <a:t>VANGELICALS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950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34"/>
            <a:ext cx="12192000" cy="1537818"/>
          </a:xfrm>
        </p:spPr>
        <p:txBody>
          <a:bodyPr/>
          <a:lstStyle/>
          <a:p>
            <a:pPr algn="ctr"/>
            <a:r>
              <a:rPr lang="en-US" sz="8800" dirty="0"/>
              <a:t>W</a:t>
            </a:r>
            <a:r>
              <a:rPr lang="en-US" sz="7200" dirty="0"/>
              <a:t>HO </a:t>
            </a:r>
            <a:r>
              <a:rPr lang="en-US" sz="8800" dirty="0"/>
              <a:t>A</a:t>
            </a:r>
            <a:r>
              <a:rPr lang="en-US" sz="7200" dirty="0"/>
              <a:t>RE </a:t>
            </a:r>
            <a:r>
              <a:rPr lang="en-US" sz="8800" dirty="0"/>
              <a:t>T</a:t>
            </a:r>
            <a:r>
              <a:rPr lang="en-US" sz="7200" dirty="0"/>
              <a:t>HEY</a:t>
            </a:r>
            <a:endParaRPr lang="en-US" sz="4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56430-E2CC-02EC-7669-F30C21DEE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062" y="1458095"/>
            <a:ext cx="11808938" cy="4584359"/>
          </a:xfrm>
        </p:spPr>
        <p:txBody>
          <a:bodyPr/>
          <a:lstStyle/>
          <a:p>
            <a:pPr marL="406400" indent="-406400">
              <a:spcAft>
                <a:spcPts val="600"/>
              </a:spcAft>
            </a:pPr>
            <a:r>
              <a:rPr lang="en-US" sz="3200" dirty="0">
                <a:solidFill>
                  <a:schemeClr val="accent3"/>
                </a:solidFill>
              </a:rPr>
              <a:t>Mainstream:</a:t>
            </a:r>
            <a:r>
              <a:rPr lang="en-US" sz="3200" dirty="0"/>
              <a:t> Look and act like people attending our church.</a:t>
            </a:r>
          </a:p>
          <a:p>
            <a:pPr marL="406400" indent="-406400">
              <a:spcAft>
                <a:spcPts val="600"/>
              </a:spcAft>
            </a:pPr>
            <a:r>
              <a:rPr lang="en-US" sz="3200" dirty="0">
                <a:solidFill>
                  <a:schemeClr val="accent3"/>
                </a:solidFill>
              </a:rPr>
              <a:t>Cultural Christians:</a:t>
            </a:r>
            <a:r>
              <a:rPr lang="en-US" sz="3200" dirty="0"/>
              <a:t> Apathetic about Jesus, with a hint of nostalgia. Few show evidence that they are really believers.</a:t>
            </a:r>
          </a:p>
          <a:p>
            <a:pPr marL="406400" indent="-406400">
              <a:spcAft>
                <a:spcPts val="600"/>
              </a:spcAft>
            </a:pPr>
            <a:r>
              <a:rPr lang="en-US" sz="3200" dirty="0">
                <a:solidFill>
                  <a:schemeClr val="accent3"/>
                </a:solidFill>
              </a:rPr>
              <a:t>BIPOC:</a:t>
            </a:r>
            <a:r>
              <a:rPr lang="en-US" sz="3200" dirty="0"/>
              <a:t> Black (76%), male (68%), indigenous, people of color. Highest level of income and education. Upwardly mobile.</a:t>
            </a:r>
          </a:p>
          <a:p>
            <a:pPr marL="406400" indent="-406400">
              <a:spcAft>
                <a:spcPts val="600"/>
              </a:spcAft>
            </a:pPr>
            <a:r>
              <a:rPr lang="en-US" sz="3200" dirty="0">
                <a:solidFill>
                  <a:schemeClr val="accent3"/>
                </a:solidFill>
              </a:rPr>
              <a:t>EXvangelicals:</a:t>
            </a:r>
            <a:r>
              <a:rPr lang="en-US" sz="3200" dirty="0"/>
              <a:t> People who have been deeply hurt by Christians or the church and have left intentionally.</a:t>
            </a:r>
          </a:p>
        </p:txBody>
      </p:sp>
    </p:spTree>
    <p:extLst>
      <p:ext uri="{BB962C8B-B14F-4D97-AF65-F5344CB8AC3E}">
        <p14:creationId xmlns:p14="http://schemas.microsoft.com/office/powerpoint/2010/main" val="426062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F5D8-12B7-9416-7C92-B2DE8FF81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4223"/>
            <a:ext cx="12192000" cy="23876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sz="4800" dirty="0"/>
              <a:t>HE </a:t>
            </a:r>
            <a:r>
              <a:rPr lang="en-US" dirty="0"/>
              <a:t>G</a:t>
            </a:r>
            <a:r>
              <a:rPr lang="en-US" sz="4800" dirty="0"/>
              <a:t>REAT </a:t>
            </a:r>
            <a:r>
              <a:rPr lang="en-US" dirty="0"/>
              <a:t>D</a:t>
            </a:r>
            <a:r>
              <a:rPr lang="en-US" sz="4800" dirty="0"/>
              <a:t>ECHURCHING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C06CE-99E2-5B84-359A-B614AD777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58698"/>
            <a:ext cx="12192000" cy="311968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7200" dirty="0"/>
              <a:t>W</a:t>
            </a:r>
            <a:r>
              <a:rPr lang="en-US" sz="6000" dirty="0"/>
              <a:t>HY ARE </a:t>
            </a:r>
            <a:r>
              <a:rPr lang="en-US" sz="7200" dirty="0"/>
              <a:t>T</a:t>
            </a:r>
            <a:r>
              <a:rPr lang="en-US" sz="6000" dirty="0"/>
              <a:t>HEY </a:t>
            </a:r>
            <a:r>
              <a:rPr lang="en-US" sz="7200" dirty="0"/>
              <a:t>G</a:t>
            </a:r>
            <a:r>
              <a:rPr lang="en-US" sz="6000" dirty="0"/>
              <a:t>OING</a:t>
            </a:r>
            <a:r>
              <a:rPr lang="en-US" sz="7200" dirty="0"/>
              <a:t>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352447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34"/>
            <a:ext cx="12192000" cy="1545892"/>
          </a:xfrm>
        </p:spPr>
        <p:txBody>
          <a:bodyPr/>
          <a:lstStyle/>
          <a:p>
            <a:pPr algn="ctr"/>
            <a:r>
              <a:rPr lang="en-US" sz="9600" dirty="0"/>
              <a:t>M</a:t>
            </a:r>
            <a:r>
              <a:rPr lang="en-US" sz="7200" dirty="0"/>
              <a:t>AINSTREAM</a:t>
            </a:r>
            <a:endParaRPr lang="en-US" sz="40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A40E355-11E1-D163-89FD-BD711BB99A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4790832"/>
              </p:ext>
            </p:extLst>
          </p:nvPr>
        </p:nvGraphicFramePr>
        <p:xfrm>
          <a:off x="4350605" y="1470453"/>
          <a:ext cx="7719886" cy="4547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632609C-93F8-542B-14E2-81245EE10ED0}"/>
              </a:ext>
            </a:extLst>
          </p:cNvPr>
          <p:cNvSpPr txBox="1"/>
          <p:nvPr/>
        </p:nvSpPr>
        <p:spPr>
          <a:xfrm>
            <a:off x="73114" y="1719141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COVID -19 changed my habit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C27B35-0BF0-50E5-940C-F7503E71511D}"/>
              </a:ext>
            </a:extLst>
          </p:cNvPr>
          <p:cNvSpPr txBox="1"/>
          <p:nvPr/>
        </p:nvSpPr>
        <p:spPr>
          <a:xfrm>
            <a:off x="73114" y="2514973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Divorce or major life change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DB79D4-82D2-6B1F-A53A-F00D0426C666}"/>
              </a:ext>
            </a:extLst>
          </p:cNvPr>
          <p:cNvSpPr txBox="1"/>
          <p:nvPr/>
        </p:nvSpPr>
        <p:spPr>
          <a:xfrm>
            <a:off x="73114" y="3310802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Inconvenient / Other Priorities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64C877-0FD7-5341-5A08-479F94FE8BCB}"/>
              </a:ext>
            </a:extLst>
          </p:cNvPr>
          <p:cNvSpPr txBox="1"/>
          <p:nvPr/>
        </p:nvSpPr>
        <p:spPr>
          <a:xfrm>
            <a:off x="73114" y="4106631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Moved to a new community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3639F4-8DEC-247C-8B8A-8EDFE3871B10}"/>
              </a:ext>
            </a:extLst>
          </p:cNvPr>
          <p:cNvSpPr txBox="1"/>
          <p:nvPr/>
        </p:nvSpPr>
        <p:spPr>
          <a:xfrm>
            <a:off x="61785" y="4886131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accent2"/>
                </a:solidFill>
                <a:latin typeface="Avenir Book" panose="02000503020000020003" pitchFamily="2" charset="0"/>
              </a:rPr>
              <a:t>No friends / I wasn’t loved</a:t>
            </a:r>
            <a:endParaRPr lang="en-US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97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34"/>
            <a:ext cx="12192000" cy="1513300"/>
          </a:xfrm>
        </p:spPr>
        <p:txBody>
          <a:bodyPr/>
          <a:lstStyle/>
          <a:p>
            <a:pPr algn="ctr"/>
            <a:r>
              <a:rPr lang="en-US" sz="9600" dirty="0"/>
              <a:t>C</a:t>
            </a:r>
            <a:r>
              <a:rPr lang="en-US" sz="7200" dirty="0"/>
              <a:t>ULTURAL </a:t>
            </a:r>
            <a:r>
              <a:rPr lang="en-US" sz="9600" dirty="0"/>
              <a:t>C</a:t>
            </a:r>
            <a:r>
              <a:rPr lang="en-US" sz="7200" dirty="0"/>
              <a:t>HRISTIANS</a:t>
            </a:r>
            <a:endParaRPr lang="en-US" sz="40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A40E355-11E1-D163-89FD-BD711BB99A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7268486"/>
              </p:ext>
            </p:extLst>
          </p:nvPr>
        </p:nvGraphicFramePr>
        <p:xfrm>
          <a:off x="4794422" y="1532433"/>
          <a:ext cx="7313139" cy="443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632609C-93F8-542B-14E2-81245EE10ED0}"/>
              </a:ext>
            </a:extLst>
          </p:cNvPr>
          <p:cNvSpPr txBox="1"/>
          <p:nvPr/>
        </p:nvSpPr>
        <p:spPr>
          <a:xfrm>
            <a:off x="102745" y="1739441"/>
            <a:ext cx="4802892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Doubted God / Changed views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C27B35-0BF0-50E5-940C-F7503E71511D}"/>
              </a:ext>
            </a:extLst>
          </p:cNvPr>
          <p:cNvSpPr txBox="1"/>
          <p:nvPr/>
        </p:nvSpPr>
        <p:spPr>
          <a:xfrm>
            <a:off x="0" y="2533064"/>
            <a:ext cx="4905637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Sexual freedom / gender identity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DB79D4-82D2-6B1F-A53A-F00D0426C666}"/>
              </a:ext>
            </a:extLst>
          </p:cNvPr>
          <p:cNvSpPr txBox="1"/>
          <p:nvPr/>
        </p:nvSpPr>
        <p:spPr>
          <a:xfrm>
            <a:off x="102745" y="3326689"/>
            <a:ext cx="4802892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Inconvenient / Other Priorities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64C877-0FD7-5341-5A08-479F94FE8BCB}"/>
              </a:ext>
            </a:extLst>
          </p:cNvPr>
          <p:cNvSpPr txBox="1"/>
          <p:nvPr/>
        </p:nvSpPr>
        <p:spPr>
          <a:xfrm>
            <a:off x="102745" y="4095598"/>
            <a:ext cx="4802892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accent2"/>
                </a:solidFill>
                <a:latin typeface="Avenir Book" panose="02000503020000020003" pitchFamily="2" charset="0"/>
              </a:rPr>
              <a:t>No Friends / I wasn’t loved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3639F4-8DEC-247C-8B8A-8EDFE3871B10}"/>
              </a:ext>
            </a:extLst>
          </p:cNvPr>
          <p:cNvSpPr txBox="1"/>
          <p:nvPr/>
        </p:nvSpPr>
        <p:spPr>
          <a:xfrm>
            <a:off x="91416" y="4876867"/>
            <a:ext cx="4802892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Moved to a new community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34"/>
            <a:ext cx="12192000" cy="1562531"/>
          </a:xfrm>
        </p:spPr>
        <p:txBody>
          <a:bodyPr/>
          <a:lstStyle/>
          <a:p>
            <a:pPr algn="ctr"/>
            <a:r>
              <a:rPr lang="en-US" sz="9600" dirty="0"/>
              <a:t>BIPOC</a:t>
            </a:r>
            <a:endParaRPr lang="en-US" sz="40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A40E355-11E1-D163-89FD-BD711BB99A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565923"/>
              </p:ext>
            </p:extLst>
          </p:nvPr>
        </p:nvGraphicFramePr>
        <p:xfrm>
          <a:off x="4350605" y="1315365"/>
          <a:ext cx="7719886" cy="4710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632609C-93F8-542B-14E2-81245EE10ED0}"/>
              </a:ext>
            </a:extLst>
          </p:cNvPr>
          <p:cNvSpPr txBox="1"/>
          <p:nvPr/>
        </p:nvSpPr>
        <p:spPr>
          <a:xfrm>
            <a:off x="73114" y="1566438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Sexual freedom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C27B35-0BF0-50E5-940C-F7503E71511D}"/>
              </a:ext>
            </a:extLst>
          </p:cNvPr>
          <p:cNvSpPr txBox="1"/>
          <p:nvPr/>
        </p:nvSpPr>
        <p:spPr>
          <a:xfrm>
            <a:off x="73114" y="2409490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My faith is not my own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DB79D4-82D2-6B1F-A53A-F00D0426C666}"/>
              </a:ext>
            </a:extLst>
          </p:cNvPr>
          <p:cNvSpPr txBox="1"/>
          <p:nvPr/>
        </p:nvSpPr>
        <p:spPr>
          <a:xfrm>
            <a:off x="73114" y="3240185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Bad experience at church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64C877-0FD7-5341-5A08-479F94FE8BCB}"/>
              </a:ext>
            </a:extLst>
          </p:cNvPr>
          <p:cNvSpPr txBox="1"/>
          <p:nvPr/>
        </p:nvSpPr>
        <p:spPr>
          <a:xfrm>
            <a:off x="73114" y="4095594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Life got busy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3639F4-8DEC-247C-8B8A-8EDFE3871B10}"/>
              </a:ext>
            </a:extLst>
          </p:cNvPr>
          <p:cNvSpPr txBox="1"/>
          <p:nvPr/>
        </p:nvSpPr>
        <p:spPr>
          <a:xfrm>
            <a:off x="61785" y="4913934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accent2"/>
                </a:solidFill>
                <a:latin typeface="Avenir Book" panose="02000503020000020003" pitchFamily="2" charset="0"/>
              </a:rPr>
              <a:t>No friends / I wasn’t loved</a:t>
            </a:r>
            <a:endParaRPr lang="en-US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13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35"/>
            <a:ext cx="12192000" cy="1296230"/>
          </a:xfrm>
        </p:spPr>
        <p:txBody>
          <a:bodyPr/>
          <a:lstStyle/>
          <a:p>
            <a:pPr algn="ctr"/>
            <a:r>
              <a:rPr lang="en-US" sz="9600" dirty="0"/>
              <a:t>EX</a:t>
            </a:r>
            <a:r>
              <a:rPr lang="en-US" sz="8000" dirty="0"/>
              <a:t>VANGELICALS</a:t>
            </a:r>
            <a:endParaRPr lang="en-US" sz="400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A40E355-11E1-D163-89FD-BD711BB99A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96402"/>
              </p:ext>
            </p:extLst>
          </p:nvPr>
        </p:nvGraphicFramePr>
        <p:xfrm>
          <a:off x="4350605" y="1334529"/>
          <a:ext cx="7719886" cy="4444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632609C-93F8-542B-14E2-81245EE10ED0}"/>
              </a:ext>
            </a:extLst>
          </p:cNvPr>
          <p:cNvSpPr txBox="1"/>
          <p:nvPr/>
        </p:nvSpPr>
        <p:spPr>
          <a:xfrm>
            <a:off x="73114" y="1554085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Inconvenient/Moved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C27B35-0BF0-50E5-940C-F7503E71511D}"/>
              </a:ext>
            </a:extLst>
          </p:cNvPr>
          <p:cNvSpPr txBox="1"/>
          <p:nvPr/>
        </p:nvSpPr>
        <p:spPr>
          <a:xfrm>
            <a:off x="73114" y="2347709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Disagreed with the politics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DB79D4-82D2-6B1F-A53A-F00D0426C666}"/>
              </a:ext>
            </a:extLst>
          </p:cNvPr>
          <p:cNvSpPr txBox="1"/>
          <p:nvPr/>
        </p:nvSpPr>
        <p:spPr>
          <a:xfrm>
            <a:off x="73114" y="3116619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  <a:latin typeface="Avenir Book" panose="02000503020000020003" pitchFamily="2" charset="0"/>
              </a:rPr>
              <a:t>Bad experience at church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64C877-0FD7-5341-5A08-479F94FE8BCB}"/>
              </a:ext>
            </a:extLst>
          </p:cNvPr>
          <p:cNvSpPr txBox="1"/>
          <p:nvPr/>
        </p:nvSpPr>
        <p:spPr>
          <a:xfrm>
            <a:off x="73114" y="3897886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bg1"/>
                </a:solidFill>
              </a:rPr>
              <a:t>I no longer believe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3639F4-8DEC-247C-8B8A-8EDFE3871B10}"/>
              </a:ext>
            </a:extLst>
          </p:cNvPr>
          <p:cNvSpPr txBox="1"/>
          <p:nvPr/>
        </p:nvSpPr>
        <p:spPr>
          <a:xfrm>
            <a:off x="61785" y="4679155"/>
            <a:ext cx="4350605" cy="57927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r"/>
            <a:r>
              <a:rPr lang="en-US" sz="2400" dirty="0">
                <a:solidFill>
                  <a:schemeClr val="accent2"/>
                </a:solidFill>
                <a:latin typeface="Avenir Book" panose="02000503020000020003" pitchFamily="2" charset="0"/>
              </a:rPr>
              <a:t>No friends / I wasn’t loved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8A34544-BAF5-AFB3-9432-3055E58A656B}"/>
              </a:ext>
            </a:extLst>
          </p:cNvPr>
          <p:cNvSpPr txBox="1">
            <a:spLocks/>
          </p:cNvSpPr>
          <p:nvPr/>
        </p:nvSpPr>
        <p:spPr>
          <a:xfrm>
            <a:off x="148276" y="5950011"/>
            <a:ext cx="9156357" cy="648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63550" indent="-46355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36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32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379538" indent="-4651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830388" indent="-45878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295525" indent="-466725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dirty="0">
                <a:solidFill>
                  <a:schemeClr val="accent3"/>
                </a:solidFill>
              </a:rPr>
              <a:t>Survey responses indicated significant pain.</a:t>
            </a:r>
          </a:p>
          <a:p>
            <a:endParaRPr lang="en-US" sz="2800" dirty="0">
              <a:solidFill>
                <a:schemeClr val="accent3"/>
              </a:solidFill>
            </a:endParaRPr>
          </a:p>
          <a:p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47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7C280-EB2B-19F3-5815-514DD0C58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355"/>
            <a:ext cx="12191999" cy="1322176"/>
          </a:xfrm>
        </p:spPr>
        <p:txBody>
          <a:bodyPr/>
          <a:lstStyle/>
          <a:p>
            <a:pPr algn="ctr"/>
            <a:r>
              <a:rPr lang="en-US" sz="6600" dirty="0"/>
              <a:t>D</a:t>
            </a:r>
            <a:r>
              <a:rPr lang="en-US" sz="5400" dirty="0"/>
              <a:t>ECONSTUCTION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81AB3-5921-0433-9EA2-60E917528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37" y="2582559"/>
            <a:ext cx="12031363" cy="3614795"/>
          </a:xfrm>
        </p:spPr>
        <p:txBody>
          <a:bodyPr/>
          <a:lstStyle/>
          <a:p>
            <a:pPr marL="468313" indent="-468313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Wounded by the church or church members</a:t>
            </a:r>
          </a:p>
          <a:p>
            <a:pPr marL="468313" indent="-468313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Want sexual freedom, gender expression, or other sins</a:t>
            </a:r>
          </a:p>
          <a:p>
            <a:pPr marL="468313" indent="-468313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Political views</a:t>
            </a:r>
          </a:p>
          <a:p>
            <a:pPr marL="468313" indent="-468313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chemeClr val="accent2"/>
                </a:solidFill>
              </a:rPr>
              <a:t>Street cred:</a:t>
            </a:r>
            <a:r>
              <a:rPr lang="en-US" dirty="0"/>
              <a:t> Doubting is Hip!</a:t>
            </a:r>
          </a:p>
          <a:p>
            <a:pPr marL="468313" indent="-468313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This may lead to </a:t>
            </a:r>
            <a:r>
              <a:rPr lang="en-US" dirty="0">
                <a:solidFill>
                  <a:schemeClr val="accent4"/>
                </a:solidFill>
              </a:rPr>
              <a:t>“DECONVERSION.”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E0AC549-A2FD-0F28-00E2-E2DAF85C3EFA}"/>
              </a:ext>
            </a:extLst>
          </p:cNvPr>
          <p:cNvSpPr txBox="1">
            <a:spLocks/>
          </p:cNvSpPr>
          <p:nvPr/>
        </p:nvSpPr>
        <p:spPr>
          <a:xfrm>
            <a:off x="160637" y="1149179"/>
            <a:ext cx="11870723" cy="1322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63550" indent="-46355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36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32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379538" indent="-46513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830388" indent="-45878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295525" indent="-466725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accent3"/>
                </a:solidFill>
              </a:rPr>
              <a:t>The systematic pulling apart of one’s belief system for examination and analysis. </a:t>
            </a:r>
          </a:p>
        </p:txBody>
      </p:sp>
    </p:spTree>
    <p:extLst>
      <p:ext uri="{BB962C8B-B14F-4D97-AF65-F5344CB8AC3E}">
        <p14:creationId xmlns:p14="http://schemas.microsoft.com/office/powerpoint/2010/main" val="97068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F5D8-12B7-9416-7C92-B2DE8FF81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4223"/>
            <a:ext cx="12192000" cy="23876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sz="4800" dirty="0"/>
              <a:t>HE </a:t>
            </a:r>
            <a:r>
              <a:rPr lang="en-US" dirty="0"/>
              <a:t>G</a:t>
            </a:r>
            <a:r>
              <a:rPr lang="en-US" sz="4800" dirty="0"/>
              <a:t>REAT </a:t>
            </a:r>
            <a:r>
              <a:rPr lang="en-US" dirty="0"/>
              <a:t>D</a:t>
            </a:r>
            <a:r>
              <a:rPr lang="en-US" sz="4800" dirty="0"/>
              <a:t>ECHURCHING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C06CE-99E2-5B84-359A-B614AD777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58698"/>
            <a:ext cx="12192000" cy="311968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7200" dirty="0"/>
              <a:t>H</a:t>
            </a:r>
            <a:r>
              <a:rPr lang="en-US" sz="6000" dirty="0"/>
              <a:t>OW </a:t>
            </a:r>
            <a:r>
              <a:rPr lang="en-US" sz="7200" dirty="0"/>
              <a:t>C</a:t>
            </a:r>
            <a:r>
              <a:rPr lang="en-US" sz="6000" dirty="0"/>
              <a:t>AN WE </a:t>
            </a:r>
            <a:r>
              <a:rPr lang="en-US" sz="7200" dirty="0"/>
              <a:t>R</a:t>
            </a:r>
            <a:r>
              <a:rPr lang="en-US" sz="6000" dirty="0"/>
              <a:t>EACH </a:t>
            </a:r>
            <a:r>
              <a:rPr lang="en-US" sz="7200" dirty="0"/>
              <a:t>T</a:t>
            </a:r>
            <a:r>
              <a:rPr lang="en-US" sz="6000" dirty="0"/>
              <a:t>HEM</a:t>
            </a:r>
            <a:r>
              <a:rPr lang="en-US" sz="7200" dirty="0"/>
              <a:t>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108688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6459"/>
            <a:ext cx="12192001" cy="1325563"/>
          </a:xfrm>
        </p:spPr>
        <p:txBody>
          <a:bodyPr/>
          <a:lstStyle/>
          <a:p>
            <a:pPr algn="ctr"/>
            <a:r>
              <a:rPr lang="en-US" sz="6600" dirty="0"/>
              <a:t>R</a:t>
            </a:r>
            <a:r>
              <a:rPr lang="en-US" sz="4800" dirty="0"/>
              <a:t>EACHING</a:t>
            </a:r>
            <a:r>
              <a:rPr lang="en-US" sz="6600" dirty="0"/>
              <a:t> M</a:t>
            </a:r>
            <a:r>
              <a:rPr lang="en-US" sz="4800" dirty="0"/>
              <a:t>AINSTREAM</a:t>
            </a:r>
            <a:endParaRPr lang="en-US" sz="2400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2A4FA06-ABA3-A9CA-9186-99E1A023C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33" y="2082800"/>
            <a:ext cx="11616267" cy="409416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They are already open to attending a good church and may be casually searching for one</a:t>
            </a:r>
          </a:p>
          <a:p>
            <a:pPr>
              <a:spcAft>
                <a:spcPts val="1200"/>
              </a:spcAft>
            </a:pPr>
            <a:r>
              <a:rPr lang="en-US" dirty="0"/>
              <a:t>Need only one or two invitational nudges to return</a:t>
            </a:r>
          </a:p>
          <a:p>
            <a:pPr>
              <a:spcAft>
                <a:spcPts val="1200"/>
              </a:spcAft>
            </a:pPr>
            <a:r>
              <a:rPr lang="en-US" dirty="0"/>
              <a:t>They need a good experience when visiting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4CDA4-F21C-BA9E-5A3D-13A0E007FB29}"/>
              </a:ext>
            </a:extLst>
          </p:cNvPr>
          <p:cNvSpPr txBox="1"/>
          <p:nvPr/>
        </p:nvSpPr>
        <p:spPr>
          <a:xfrm>
            <a:off x="-1" y="114156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5"/>
              </a:buClr>
              <a:tabLst/>
            </a:pPr>
            <a:r>
              <a:rPr lang="en-US" sz="3600" dirty="0">
                <a:solidFill>
                  <a:schemeClr val="accent4"/>
                </a:solidFill>
                <a:latin typeface="Avenir Book" panose="02000503020000020003" pitchFamily="2" charset="0"/>
              </a:rPr>
              <a:t>100%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 are willing to come back to church!</a:t>
            </a:r>
          </a:p>
        </p:txBody>
      </p:sp>
    </p:spTree>
    <p:extLst>
      <p:ext uri="{BB962C8B-B14F-4D97-AF65-F5344CB8AC3E}">
        <p14:creationId xmlns:p14="http://schemas.microsoft.com/office/powerpoint/2010/main" val="264936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6459"/>
            <a:ext cx="12192001" cy="1325563"/>
          </a:xfrm>
        </p:spPr>
        <p:txBody>
          <a:bodyPr/>
          <a:lstStyle/>
          <a:p>
            <a:pPr algn="ctr"/>
            <a:r>
              <a:rPr lang="en-US" sz="6600" dirty="0"/>
              <a:t>R</a:t>
            </a:r>
            <a:r>
              <a:rPr lang="en-US" sz="4800" dirty="0"/>
              <a:t>EACHING</a:t>
            </a:r>
            <a:r>
              <a:rPr lang="en-US" sz="6600" dirty="0"/>
              <a:t> C</a:t>
            </a:r>
            <a:r>
              <a:rPr lang="en-US" sz="4800" dirty="0"/>
              <a:t>ULTURAL </a:t>
            </a:r>
            <a:r>
              <a:rPr lang="en-US" sz="6600" dirty="0"/>
              <a:t>C</a:t>
            </a:r>
            <a:r>
              <a:rPr lang="en-US" sz="4800" dirty="0"/>
              <a:t>HRISTIANS</a:t>
            </a:r>
            <a:endParaRPr lang="en-US" sz="2400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2A4FA06-ABA3-A9CA-9186-99E1A023C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733" y="2082800"/>
            <a:ext cx="11616267" cy="409416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Need an invitation rooted in a relationship</a:t>
            </a:r>
          </a:p>
          <a:p>
            <a:pPr>
              <a:spcAft>
                <a:spcPts val="1200"/>
              </a:spcAft>
            </a:pPr>
            <a:r>
              <a:rPr lang="en-US" dirty="0"/>
              <a:t>Open to a space like the Forecourt of the Temple</a:t>
            </a:r>
          </a:p>
          <a:p>
            <a:pPr>
              <a:spcAft>
                <a:spcPts val="1200"/>
              </a:spcAft>
            </a:pPr>
            <a:r>
              <a:rPr lang="en-US" dirty="0"/>
              <a:t>Need clear, in-depth teaching on the Bible and core Christian beliefs and doctrine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4CDA4-F21C-BA9E-5A3D-13A0E007FB29}"/>
              </a:ext>
            </a:extLst>
          </p:cNvPr>
          <p:cNvSpPr txBox="1"/>
          <p:nvPr/>
        </p:nvSpPr>
        <p:spPr>
          <a:xfrm>
            <a:off x="-1" y="114156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5"/>
              </a:buClr>
              <a:tabLst/>
            </a:pP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50% are willing to come back to church.</a:t>
            </a:r>
          </a:p>
        </p:txBody>
      </p:sp>
    </p:spTree>
    <p:extLst>
      <p:ext uri="{BB962C8B-B14F-4D97-AF65-F5344CB8AC3E}">
        <p14:creationId xmlns:p14="http://schemas.microsoft.com/office/powerpoint/2010/main" val="348131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6459"/>
            <a:ext cx="12192001" cy="1325563"/>
          </a:xfrm>
        </p:spPr>
        <p:txBody>
          <a:bodyPr/>
          <a:lstStyle/>
          <a:p>
            <a:pPr algn="ctr"/>
            <a:r>
              <a:rPr lang="en-US" sz="6600" dirty="0"/>
              <a:t>R</a:t>
            </a:r>
            <a:r>
              <a:rPr lang="en-US" sz="4800" dirty="0"/>
              <a:t>EACHING</a:t>
            </a:r>
            <a:r>
              <a:rPr lang="en-US" sz="6600" dirty="0"/>
              <a:t> BIPOC</a:t>
            </a:r>
            <a:endParaRPr lang="en-US" sz="2400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2A4FA06-ABA3-A9CA-9186-99E1A023C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071" y="2082800"/>
            <a:ext cx="11254104" cy="409416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Need to see sincere relationships and community</a:t>
            </a:r>
          </a:p>
          <a:p>
            <a:pPr>
              <a:spcAft>
                <a:spcPts val="1200"/>
              </a:spcAft>
            </a:pPr>
            <a:r>
              <a:rPr lang="en-US" dirty="0"/>
              <a:t>Church needs to be sensitive and build bridges of love across ethnic divides</a:t>
            </a:r>
          </a:p>
          <a:p>
            <a:pPr>
              <a:spcAft>
                <a:spcPts val="1200"/>
              </a:spcAft>
            </a:pPr>
            <a:r>
              <a:rPr lang="en-US" dirty="0"/>
              <a:t>Need understanding and empathy for their vocational stress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4CDA4-F21C-BA9E-5A3D-13A0E007FB29}"/>
              </a:ext>
            </a:extLst>
          </p:cNvPr>
          <p:cNvSpPr txBox="1"/>
          <p:nvPr/>
        </p:nvSpPr>
        <p:spPr>
          <a:xfrm>
            <a:off x="-1" y="114156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5"/>
              </a:buClr>
              <a:tabLst/>
            </a:pPr>
            <a:r>
              <a:rPr lang="en-US" sz="3600" dirty="0">
                <a:solidFill>
                  <a:schemeClr val="accent4"/>
                </a:solidFill>
                <a:latin typeface="Avenir Book" panose="02000503020000020003" pitchFamily="2" charset="0"/>
              </a:rPr>
              <a:t>65%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 are willing to come back to church!</a:t>
            </a:r>
          </a:p>
        </p:txBody>
      </p:sp>
    </p:spTree>
    <p:extLst>
      <p:ext uri="{BB962C8B-B14F-4D97-AF65-F5344CB8AC3E}">
        <p14:creationId xmlns:p14="http://schemas.microsoft.com/office/powerpoint/2010/main" val="201493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134"/>
            <a:ext cx="12192000" cy="1550174"/>
          </a:xfrm>
        </p:spPr>
        <p:txBody>
          <a:bodyPr/>
          <a:lstStyle/>
          <a:p>
            <a:pPr algn="ctr"/>
            <a:r>
              <a:rPr lang="en-US" sz="7200" dirty="0"/>
              <a:t>EX</a:t>
            </a:r>
            <a:r>
              <a:rPr lang="en-US" sz="5400" dirty="0"/>
              <a:t>VANGELICALS</a:t>
            </a:r>
            <a:endParaRPr 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56430-E2CC-02EC-7669-F30C21DEE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51" y="2421924"/>
            <a:ext cx="12006649" cy="3280501"/>
          </a:xfrm>
        </p:spPr>
        <p:txBody>
          <a:bodyPr/>
          <a:lstStyle/>
          <a:p>
            <a:pPr marL="295275" indent="-295275"/>
            <a:r>
              <a:rPr lang="en-US" dirty="0">
                <a:solidFill>
                  <a:schemeClr val="accent2"/>
                </a:solidFill>
              </a:rPr>
              <a:t>This is Spiritual Warfare: </a:t>
            </a:r>
            <a:r>
              <a:rPr lang="en-US" dirty="0"/>
              <a:t>PRAY!</a:t>
            </a:r>
          </a:p>
          <a:p>
            <a:pPr marL="295275" indent="-295275"/>
            <a:r>
              <a:rPr lang="en-US" dirty="0">
                <a:solidFill>
                  <a:schemeClr val="accent2"/>
                </a:solidFill>
              </a:rPr>
              <a:t>Many are hurt and depressed: </a:t>
            </a:r>
            <a:r>
              <a:rPr lang="en-US" dirty="0"/>
              <a:t>Love, Listen, Lament</a:t>
            </a:r>
          </a:p>
          <a:p>
            <a:pPr marL="295275" indent="-295275"/>
            <a:r>
              <a:rPr lang="en-US" dirty="0">
                <a:solidFill>
                  <a:schemeClr val="accent2"/>
                </a:solidFill>
              </a:rPr>
              <a:t>Many are lonely: </a:t>
            </a:r>
            <a:r>
              <a:rPr lang="en-US" dirty="0"/>
              <a:t>Build a deep and caring friendship</a:t>
            </a:r>
          </a:p>
          <a:p>
            <a:pPr marL="295275" indent="-295275"/>
            <a:r>
              <a:rPr lang="en-US" dirty="0"/>
              <a:t>Another church tradition may be a good option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C17844-5544-D7D5-C8E6-2BAA6B685600}"/>
              </a:ext>
            </a:extLst>
          </p:cNvPr>
          <p:cNvSpPr txBox="1"/>
          <p:nvPr/>
        </p:nvSpPr>
        <p:spPr>
          <a:xfrm>
            <a:off x="-1" y="1376346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5"/>
              </a:buClr>
              <a:tabLst/>
            </a:pPr>
            <a:r>
              <a:rPr lang="en-US" sz="3600" dirty="0">
                <a:solidFill>
                  <a:schemeClr val="accent4"/>
                </a:solidFill>
                <a:latin typeface="Avenir Book" panose="02000503020000020003" pitchFamily="2" charset="0"/>
              </a:rPr>
              <a:t>0%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 are willing to come back to an evangelical church!</a:t>
            </a:r>
          </a:p>
        </p:txBody>
      </p:sp>
    </p:spTree>
    <p:extLst>
      <p:ext uri="{BB962C8B-B14F-4D97-AF65-F5344CB8AC3E}">
        <p14:creationId xmlns:p14="http://schemas.microsoft.com/office/powerpoint/2010/main" val="23523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6F5D8-12B7-9416-7C92-B2DE8FF816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4223"/>
            <a:ext cx="12192000" cy="2387600"/>
          </a:xfrm>
        </p:spPr>
        <p:txBody>
          <a:bodyPr/>
          <a:lstStyle/>
          <a:p>
            <a:r>
              <a:rPr lang="en-US" dirty="0"/>
              <a:t>T</a:t>
            </a:r>
            <a:r>
              <a:rPr lang="en-US" sz="4800" dirty="0"/>
              <a:t>HE </a:t>
            </a:r>
            <a:r>
              <a:rPr lang="en-US" dirty="0"/>
              <a:t>G</a:t>
            </a:r>
            <a:r>
              <a:rPr lang="en-US" sz="4800" dirty="0"/>
              <a:t>REAT </a:t>
            </a:r>
            <a:r>
              <a:rPr lang="en-US" dirty="0"/>
              <a:t>D</a:t>
            </a:r>
            <a:r>
              <a:rPr lang="en-US" sz="4800" dirty="0"/>
              <a:t>ECHURCHING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C06CE-99E2-5B84-359A-B614AD777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058698"/>
            <a:ext cx="12192000" cy="311968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8800" dirty="0"/>
              <a:t>R</a:t>
            </a:r>
            <a:r>
              <a:rPr lang="en-US" sz="7200" dirty="0"/>
              <a:t>EASONS TO </a:t>
            </a:r>
            <a:r>
              <a:rPr lang="en-US" sz="8800" dirty="0"/>
              <a:t>H</a:t>
            </a:r>
            <a:r>
              <a:rPr lang="en-US" sz="7200" dirty="0"/>
              <a:t>OPE</a:t>
            </a:r>
          </a:p>
        </p:txBody>
      </p:sp>
    </p:spTree>
    <p:extLst>
      <p:ext uri="{BB962C8B-B14F-4D97-AF65-F5344CB8AC3E}">
        <p14:creationId xmlns:p14="http://schemas.microsoft.com/office/powerpoint/2010/main" val="41320946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6459"/>
            <a:ext cx="12192001" cy="1325563"/>
          </a:xfrm>
        </p:spPr>
        <p:txBody>
          <a:bodyPr/>
          <a:lstStyle/>
          <a:p>
            <a:pPr algn="ctr"/>
            <a:r>
              <a:rPr lang="en-US" sz="6600" dirty="0"/>
              <a:t>R</a:t>
            </a:r>
            <a:r>
              <a:rPr lang="en-US" sz="4800" dirty="0"/>
              <a:t>EASONS TO </a:t>
            </a:r>
            <a:r>
              <a:rPr lang="en-US" sz="6600" dirty="0"/>
              <a:t>HOPE</a:t>
            </a:r>
            <a:endParaRPr lang="en-US" sz="2400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2A4FA06-ABA3-A9CA-9186-99E1A023C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03" y="2070443"/>
            <a:ext cx="11821297" cy="409416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Many Dechurched are true believers and have the Holy Spirit working in them</a:t>
            </a:r>
          </a:p>
          <a:p>
            <a:pPr>
              <a:spcAft>
                <a:spcPts val="1200"/>
              </a:spcAft>
            </a:pPr>
            <a:r>
              <a:rPr lang="en-US" dirty="0"/>
              <a:t>PRAY, LISTEN and LIVE out your faith</a:t>
            </a:r>
          </a:p>
          <a:p>
            <a:pPr>
              <a:spcAft>
                <a:spcPts val="1200"/>
              </a:spcAft>
            </a:pPr>
            <a:r>
              <a:rPr lang="en-US" dirty="0"/>
              <a:t>Relationships are POWERFUL, help them </a:t>
            </a:r>
            <a:r>
              <a:rPr lang="en-US" i="1" dirty="0"/>
              <a:t>belong</a:t>
            </a:r>
            <a:r>
              <a:rPr lang="en-US" dirty="0"/>
              <a:t>!</a:t>
            </a:r>
          </a:p>
          <a:p>
            <a:pPr>
              <a:spcAft>
                <a:spcPts val="1200"/>
              </a:spcAft>
            </a:pPr>
            <a:r>
              <a:rPr lang="en-US" dirty="0"/>
              <a:t>Strong Biblical teaching is crucial to keeping them!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4CDA4-F21C-BA9E-5A3D-13A0E007FB29}"/>
              </a:ext>
            </a:extLst>
          </p:cNvPr>
          <p:cNvSpPr txBox="1"/>
          <p:nvPr/>
        </p:nvSpPr>
        <p:spPr>
          <a:xfrm>
            <a:off x="-1" y="114156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5"/>
              </a:buClr>
              <a:tabLst/>
            </a:pPr>
            <a:r>
              <a:rPr lang="en-US" sz="3600" dirty="0">
                <a:solidFill>
                  <a:schemeClr val="accent4"/>
                </a:solidFill>
                <a:latin typeface="Avenir Book" panose="02000503020000020003" pitchFamily="2" charset="0"/>
              </a:rPr>
              <a:t>51% </a:t>
            </a: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of Dechurched think they will return to church.</a:t>
            </a:r>
          </a:p>
        </p:txBody>
      </p:sp>
    </p:spTree>
    <p:extLst>
      <p:ext uri="{BB962C8B-B14F-4D97-AF65-F5344CB8AC3E}">
        <p14:creationId xmlns:p14="http://schemas.microsoft.com/office/powerpoint/2010/main" val="226875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6459"/>
            <a:ext cx="12192001" cy="1325563"/>
          </a:xfrm>
        </p:spPr>
        <p:txBody>
          <a:bodyPr/>
          <a:lstStyle/>
          <a:p>
            <a:pPr algn="ctr"/>
            <a:r>
              <a:rPr lang="en-US" sz="6600" dirty="0"/>
              <a:t>R</a:t>
            </a:r>
            <a:r>
              <a:rPr lang="en-US" sz="4800" dirty="0"/>
              <a:t>EASONS TO </a:t>
            </a:r>
            <a:r>
              <a:rPr lang="en-US" sz="6600" dirty="0"/>
              <a:t>HOPE</a:t>
            </a:r>
            <a:endParaRPr lang="en-US" sz="2400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2A4FA06-ABA3-A9CA-9186-99E1A023C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03" y="2070443"/>
            <a:ext cx="8316097" cy="409416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Pray, don’t panic</a:t>
            </a:r>
          </a:p>
          <a:p>
            <a:pPr>
              <a:spcAft>
                <a:spcPts val="1200"/>
              </a:spcAft>
            </a:pPr>
            <a:r>
              <a:rPr lang="en-US" dirty="0"/>
              <a:t>Demonstrate an authentic faith</a:t>
            </a:r>
          </a:p>
          <a:p>
            <a:pPr>
              <a:spcAft>
                <a:spcPts val="1200"/>
              </a:spcAft>
            </a:pPr>
            <a:r>
              <a:rPr lang="en-US" dirty="0"/>
              <a:t>Love unconditionally and enjoy them</a:t>
            </a:r>
          </a:p>
          <a:p>
            <a:pPr>
              <a:spcAft>
                <a:spcPts val="1200"/>
              </a:spcAft>
            </a:pPr>
            <a:r>
              <a:rPr lang="en-US" dirty="0"/>
              <a:t>Be patient and endure</a:t>
            </a:r>
          </a:p>
          <a:p>
            <a:pPr>
              <a:spcAft>
                <a:spcPts val="1200"/>
              </a:spcAft>
            </a:pPr>
            <a:r>
              <a:rPr lang="en-US" dirty="0"/>
              <a:t>Trust in God and His word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4CDA4-F21C-BA9E-5A3D-13A0E007FB29}"/>
              </a:ext>
            </a:extLst>
          </p:cNvPr>
          <p:cNvSpPr txBox="1"/>
          <p:nvPr/>
        </p:nvSpPr>
        <p:spPr>
          <a:xfrm>
            <a:off x="-1" y="114156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buClr>
                <a:schemeClr val="accent5"/>
              </a:buClr>
              <a:tabLst/>
            </a:pPr>
            <a:r>
              <a:rPr lang="en-US" sz="3600" dirty="0">
                <a:solidFill>
                  <a:schemeClr val="accent3"/>
                </a:solidFill>
                <a:latin typeface="Avenir Book" panose="02000503020000020003" pitchFamily="2" charset="0"/>
              </a:rPr>
              <a:t>How to respond when a loved one Deconstructs.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2A4C03-7F82-65C3-7C67-C04E70C10338}"/>
              </a:ext>
            </a:extLst>
          </p:cNvPr>
          <p:cNvSpPr txBox="1"/>
          <p:nvPr/>
        </p:nvSpPr>
        <p:spPr>
          <a:xfrm>
            <a:off x="8586230" y="1787896"/>
            <a:ext cx="3374767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rIns="0">
            <a:spAutoFit/>
          </a:bodyPr>
          <a:lstStyle/>
          <a:p>
            <a:r>
              <a:rPr lang="en-US" sz="2800" dirty="0">
                <a:solidFill>
                  <a:schemeClr val="accent6"/>
                </a:solidFill>
                <a:latin typeface="Avenir Book" panose="02000503020000020003" pitchFamily="2" charset="0"/>
              </a:rPr>
              <a:t>T – </a:t>
            </a:r>
            <a:r>
              <a:rPr lang="en-US" sz="2800" dirty="0">
                <a:solidFill>
                  <a:schemeClr val="accent4"/>
                </a:solidFill>
                <a:latin typeface="Avenir Book" panose="02000503020000020003" pitchFamily="2" charset="0"/>
              </a:rPr>
              <a:t>Trust God</a:t>
            </a:r>
          </a:p>
          <a:p>
            <a:r>
              <a:rPr lang="en-US" sz="2800" dirty="0">
                <a:solidFill>
                  <a:schemeClr val="accent6"/>
                </a:solidFill>
                <a:latin typeface="Avenir Book" panose="02000503020000020003" pitchFamily="2" charset="0"/>
              </a:rPr>
              <a:t>A – </a:t>
            </a:r>
            <a:r>
              <a:rPr lang="en-US" sz="2800" dirty="0">
                <a:solidFill>
                  <a:schemeClr val="accent4"/>
                </a:solidFill>
                <a:latin typeface="Avenir Book" panose="02000503020000020003" pitchFamily="2" charset="0"/>
              </a:rPr>
              <a:t>Affirm the Good</a:t>
            </a:r>
          </a:p>
          <a:p>
            <a:r>
              <a:rPr lang="en-US" sz="2800" dirty="0">
                <a:solidFill>
                  <a:schemeClr val="accent6"/>
                </a:solidFill>
                <a:latin typeface="Avenir Book" panose="02000503020000020003" pitchFamily="2" charset="0"/>
              </a:rPr>
              <a:t>L – </a:t>
            </a:r>
            <a:r>
              <a:rPr lang="en-US" sz="2800" dirty="0">
                <a:solidFill>
                  <a:schemeClr val="accent4"/>
                </a:solidFill>
                <a:latin typeface="Avenir Book" panose="02000503020000020003" pitchFamily="2" charset="0"/>
              </a:rPr>
              <a:t>Love and Enjoy</a:t>
            </a:r>
          </a:p>
          <a:p>
            <a:r>
              <a:rPr lang="en-US" sz="2800" dirty="0">
                <a:solidFill>
                  <a:schemeClr val="accent6"/>
                </a:solidFill>
                <a:latin typeface="Avenir Book" panose="02000503020000020003" pitchFamily="2" charset="0"/>
              </a:rPr>
              <a:t>L – </a:t>
            </a:r>
            <a:r>
              <a:rPr lang="en-US" sz="2800" dirty="0">
                <a:solidFill>
                  <a:schemeClr val="accent4"/>
                </a:solidFill>
                <a:latin typeface="Avenir Book" panose="02000503020000020003" pitchFamily="2" charset="0"/>
              </a:rPr>
              <a:t>Lament Alone</a:t>
            </a:r>
          </a:p>
          <a:p>
            <a:r>
              <a:rPr lang="en-US" sz="2800" dirty="0">
                <a:solidFill>
                  <a:schemeClr val="accent4"/>
                </a:solidFill>
                <a:latin typeface="Avenir Book" panose="02000503020000020003" pitchFamily="2" charset="0"/>
              </a:rPr>
              <a:t>	(and often) </a:t>
            </a:r>
          </a:p>
        </p:txBody>
      </p:sp>
    </p:spTree>
    <p:extLst>
      <p:ext uri="{BB962C8B-B14F-4D97-AF65-F5344CB8AC3E}">
        <p14:creationId xmlns:p14="http://schemas.microsoft.com/office/powerpoint/2010/main" val="382232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98312"/>
            <a:ext cx="12192001" cy="1325563"/>
          </a:xfrm>
        </p:spPr>
        <p:txBody>
          <a:bodyPr/>
          <a:lstStyle/>
          <a:p>
            <a:pPr algn="ctr"/>
            <a:r>
              <a:rPr lang="en-US" sz="6600" dirty="0"/>
              <a:t>R E S O U R C E S</a:t>
            </a:r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E2E4CE-FB72-CF44-9F54-F096902D5E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49" y="1821583"/>
            <a:ext cx="317500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3159EB-9F6D-9ACB-D409-ADA33F80C1F6}"/>
              </a:ext>
            </a:extLst>
          </p:cNvPr>
          <p:cNvSpPr txBox="1"/>
          <p:nvPr/>
        </p:nvSpPr>
        <p:spPr>
          <a:xfrm>
            <a:off x="666749" y="4996582"/>
            <a:ext cx="3175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5"/>
                </a:solidFill>
                <a:effectLst/>
                <a:latin typeface="Avenir Book" panose="02000503020000020003" pitchFamily="2" charset="0"/>
              </a:rPr>
              <a:t>As In Heaven </a:t>
            </a:r>
            <a:r>
              <a:rPr lang="en-US" sz="2000" b="1" i="0" dirty="0">
                <a:solidFill>
                  <a:schemeClr val="bg1"/>
                </a:solidFill>
                <a:effectLst/>
                <a:latin typeface="Avenir Book" panose="02000503020000020003" pitchFamily="2" charset="0"/>
              </a:rPr>
              <a:t>Podcast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3B36AA-FF22-0C8E-61E3-93A38E023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500" y="1821583"/>
            <a:ext cx="3174999" cy="3174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4CD67A-1E34-1E80-54DC-9BDCD5CCC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250" y="1821583"/>
            <a:ext cx="3174999" cy="3174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904D19F-A8D5-E0B4-4E16-E60E21D47F6F}"/>
              </a:ext>
            </a:extLst>
          </p:cNvPr>
          <p:cNvSpPr txBox="1"/>
          <p:nvPr/>
        </p:nvSpPr>
        <p:spPr>
          <a:xfrm>
            <a:off x="4230128" y="4996582"/>
            <a:ext cx="3731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latin typeface="Avenir Book" panose="02000503020000020003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www.TheGospelCoalition.org</a:t>
            </a:r>
            <a:r>
              <a:rPr lang="en-US" sz="2000" b="1" dirty="0">
                <a:solidFill>
                  <a:schemeClr val="accent5"/>
                </a:solidFill>
                <a:latin typeface="Avenir Book" panose="02000503020000020003" pitchFamily="2" charset="0"/>
              </a:rPr>
              <a:t> </a:t>
            </a:r>
            <a:endParaRPr lang="en-US" sz="2000" b="1" i="0" dirty="0">
              <a:solidFill>
                <a:schemeClr val="accent5"/>
              </a:solidFill>
              <a:effectLst/>
              <a:latin typeface="Avenir Book" panose="02000503020000020003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111FE3-5992-59CA-7548-70864D6BB5DF}"/>
              </a:ext>
            </a:extLst>
          </p:cNvPr>
          <p:cNvSpPr txBox="1"/>
          <p:nvPr/>
        </p:nvSpPr>
        <p:spPr>
          <a:xfrm>
            <a:off x="8200080" y="4996582"/>
            <a:ext cx="3475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  <a:latin typeface="Avenir Book" panose="02000503020000020003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www.focusonthefamily.com</a:t>
            </a:r>
            <a:endParaRPr lang="en-US" sz="2000" b="1" dirty="0">
              <a:solidFill>
                <a:schemeClr val="accent5"/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109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8E466-2C81-8772-247C-E1762B48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755508"/>
            <a:ext cx="12192001" cy="1505779"/>
          </a:xfrm>
        </p:spPr>
        <p:txBody>
          <a:bodyPr/>
          <a:lstStyle/>
          <a:p>
            <a:pPr algn="ctr"/>
            <a:r>
              <a:rPr lang="en-US" sz="8000" dirty="0"/>
              <a:t>D I S C U S S I O 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8003389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4275</TotalTime>
  <Words>723</Words>
  <Application>Microsoft Macintosh PowerPoint</Application>
  <PresentationFormat>Widescreen</PresentationFormat>
  <Paragraphs>119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Aptos</vt:lpstr>
      <vt:lpstr>Arial</vt:lpstr>
      <vt:lpstr>Avenir Book</vt:lpstr>
      <vt:lpstr>Komika Hand</vt:lpstr>
      <vt:lpstr>1_Custom Design</vt:lpstr>
      <vt:lpstr>2_Custom Design</vt:lpstr>
      <vt:lpstr>         D E C O N S T R U C T I O N: THE GREAT DECHURCHING</vt:lpstr>
      <vt:lpstr>W A R M   U P</vt:lpstr>
      <vt:lpstr>A G E N D A</vt:lpstr>
      <vt:lpstr>THE GREAT DECHURCHING</vt:lpstr>
      <vt:lpstr>DEFINITIONS</vt:lpstr>
      <vt:lpstr>Adult Church Attendance in the U.S.A.</vt:lpstr>
      <vt:lpstr>THE GREAT DECHURCHING</vt:lpstr>
      <vt:lpstr>DECHURCHED  BY DENOMINATIONS</vt:lpstr>
      <vt:lpstr>DECHURCHED EVANGELICALS</vt:lpstr>
      <vt:lpstr>WHO ARE THEY</vt:lpstr>
      <vt:lpstr>THE GREAT DECHURCHING</vt:lpstr>
      <vt:lpstr>MAINSTREAM</vt:lpstr>
      <vt:lpstr>CULTURAL CHRISTIANS</vt:lpstr>
      <vt:lpstr>BIPOC</vt:lpstr>
      <vt:lpstr>EXVANGELICALS</vt:lpstr>
      <vt:lpstr>DECONSTUCTION</vt:lpstr>
      <vt:lpstr>THE GREAT DECHURCHING</vt:lpstr>
      <vt:lpstr>REACHING MAINSTREAM</vt:lpstr>
      <vt:lpstr>REACHING CULTURAL CHRISTIANS</vt:lpstr>
      <vt:lpstr>REACHING BIPOC</vt:lpstr>
      <vt:lpstr>EXVANGELICALS</vt:lpstr>
      <vt:lpstr>THE GREAT DECHURCHING</vt:lpstr>
      <vt:lpstr>REASONS TO HOPE</vt:lpstr>
      <vt:lpstr>REASONS TO HOPE</vt:lpstr>
      <vt:lpstr>R E S O U R C E S</vt:lpstr>
      <vt:lpstr>D I S C U S S I O 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Casey Brock</dc:creator>
  <cp:lastModifiedBy>Kasey Jones</cp:lastModifiedBy>
  <cp:revision>32</cp:revision>
  <dcterms:created xsi:type="dcterms:W3CDTF">2023-10-23T16:56:17Z</dcterms:created>
  <dcterms:modified xsi:type="dcterms:W3CDTF">2024-03-14T13:41:33Z</dcterms:modified>
</cp:coreProperties>
</file>